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unyik Arunyik" initials="AA" lastIdx="1" clrIdx="0">
    <p:extLst>
      <p:ext uri="{19B8F6BF-5375-455C-9EA6-DF929625EA0E}">
        <p15:presenceInfo xmlns:p15="http://schemas.microsoft.com/office/powerpoint/2012/main" userId="136ee083aad9bb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AAF"/>
    <a:srgbClr val="DFF9FD"/>
    <a:srgbClr val="C99BEF"/>
    <a:srgbClr val="DFE6FD"/>
    <a:srgbClr val="FA54CB"/>
    <a:srgbClr val="F5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14" autoAdjust="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port%202565\&#3619;&#3634;&#3618;&#3591;&#3634;&#3609;&#3611;&#3637;%202565%20&#3591;&#3634;&#3609;&#3585;&#3634;&#3619;&#3648;&#3592;&#3657;&#3634;&#3627;&#3609;&#3657;&#3634;&#3607;&#3637;&#3656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port%202565\&#3619;&#3634;&#3618;&#3591;&#3634;&#3609;&#3611;&#3637;%202565%20&#3591;&#3634;&#3609;&#3585;&#3634;&#3619;&#3648;&#3592;&#3657;&#3634;&#3627;&#3609;&#3657;&#3634;&#3607;&#3637;&#3656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port%202565\&#3619;&#3634;&#3618;&#3591;&#3634;&#3609;&#3611;&#3637;%202565%20&#3591;&#3634;&#3609;&#3585;&#3634;&#3619;&#3648;&#3592;&#3657;&#3634;&#3627;&#3609;&#3657;&#3634;&#3607;&#3637;&#365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'รับ-ส่งหนังสือราชการ'!$A$3</c:f>
              <c:strCache>
                <c:ptCount val="1"/>
                <c:pt idx="0">
                  <c:v>ต.ค. 64 - มี.ค. 65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63714">
                    <a:srgbClr val="FA54CB"/>
                  </a:gs>
                  <a:gs pos="0">
                    <a:srgbClr val="7030A0"/>
                  </a:gs>
                  <a:gs pos="89375">
                    <a:schemeClr val="accent5">
                      <a:lumMod val="60000"/>
                      <a:lumOff val="40000"/>
                    </a:schemeClr>
                  </a:gs>
                  <a:gs pos="74000">
                    <a:srgbClr val="FC5AAF"/>
                  </a:gs>
                  <a:gs pos="83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127000">
                  <a:schemeClr val="accent6">
                    <a:lumMod val="75000"/>
                  </a:schemeClr>
                </a:glow>
                <a:outerShdw blurRad="50800" dist="50800" dir="5400000" algn="ctr" rotWithShape="0">
                  <a:schemeClr val="accent6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7E5-455D-A9BA-F37AC3E5C432}"/>
              </c:ext>
            </c:extLst>
          </c:dPt>
          <c:cat>
            <c:strRef>
              <c:f>'รับ-ส่งหนังสือราชการ'!$B$2:$C$2</c:f>
              <c:strCache>
                <c:ptCount val="2"/>
                <c:pt idx="0">
                  <c:v>จำนวนรับหนังสือ</c:v>
                </c:pt>
                <c:pt idx="1">
                  <c:v>จำนวนส่งหนังสือ</c:v>
                </c:pt>
              </c:strCache>
            </c:strRef>
          </c:cat>
          <c:val>
            <c:numRef>
              <c:f>'รับ-ส่งหนังสือราชการ'!$B$3:$C$3</c:f>
              <c:numCache>
                <c:formatCode>General</c:formatCode>
                <c:ptCount val="2"/>
                <c:pt idx="0">
                  <c:v>149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E5-455D-A9BA-F37AC3E5C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482808"/>
        <c:axId val="404500192"/>
      </c:barChart>
      <c:catAx>
        <c:axId val="40448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500192"/>
        <c:crosses val="autoZero"/>
        <c:auto val="1"/>
        <c:lblAlgn val="ctr"/>
        <c:lblOffset val="100"/>
        <c:noMultiLvlLbl val="0"/>
      </c:catAx>
      <c:valAx>
        <c:axId val="40450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40448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nod-Thai-001"/>
              <a:t>รับ</a:t>
            </a:r>
            <a:r>
              <a:rPr lang="nod-Thai-001" baseline="0"/>
              <a:t> - ให้ โอน (ย้าย) พนักงาน</a:t>
            </a:r>
            <a:endParaRPr lang="th-TH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gradFill>
          <a:gsLst>
            <a:gs pos="63714">
              <a:srgbClr val="FA54CB"/>
            </a:gs>
            <a:gs pos="0">
              <a:srgbClr val="7030A0"/>
            </a:gs>
            <a:gs pos="89375">
              <a:schemeClr val="accent5">
                <a:lumMod val="60000"/>
                <a:lumOff val="40000"/>
              </a:schemeClr>
            </a:gs>
            <a:gs pos="74000">
              <a:srgbClr val="FC5AAF"/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63714">
              <a:srgbClr val="FA54CB"/>
            </a:gs>
            <a:gs pos="0">
              <a:srgbClr val="7030A0"/>
            </a:gs>
            <a:gs pos="89375">
              <a:schemeClr val="accent5">
                <a:lumMod val="60000"/>
                <a:lumOff val="40000"/>
              </a:schemeClr>
            </a:gs>
            <a:gs pos="74000">
              <a:srgbClr val="FC5AAF"/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โอน!$B$2</c:f>
              <c:strCache>
                <c:ptCount val="1"/>
                <c:pt idx="0">
                  <c:v>รับโอน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โอน!$A$3:$A$8</c:f>
              <c:strCache>
                <c:ptCount val="6"/>
                <c:pt idx="0">
                  <c:v>ตุลาคม 64</c:v>
                </c:pt>
                <c:pt idx="1">
                  <c:v>พฤศจิายน 64</c:v>
                </c:pt>
                <c:pt idx="2">
                  <c:v>ธันวาคม 64</c:v>
                </c:pt>
                <c:pt idx="3">
                  <c:v>มกราคม 65</c:v>
                </c:pt>
                <c:pt idx="4">
                  <c:v>กุมภาพันธ์ 65</c:v>
                </c:pt>
                <c:pt idx="5">
                  <c:v>มีนาคม 65</c:v>
                </c:pt>
              </c:strCache>
            </c:strRef>
          </c:cat>
          <c:val>
            <c:numRef>
              <c:f>โอน!$B$3:$B$8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B-454C-9CE4-3828081ED57D}"/>
            </c:ext>
          </c:extLst>
        </c:ser>
        <c:ser>
          <c:idx val="1"/>
          <c:order val="1"/>
          <c:tx>
            <c:strRef>
              <c:f>โอน!$C$2</c:f>
              <c:strCache>
                <c:ptCount val="1"/>
                <c:pt idx="0">
                  <c:v>ให้โอน</c:v>
                </c:pt>
              </c:strCache>
            </c:strRef>
          </c:tx>
          <c:spPr>
            <a:solidFill>
              <a:schemeClr val="accent5">
                <a:alpha val="88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โอน!$A$3:$A$8</c:f>
              <c:strCache>
                <c:ptCount val="6"/>
                <c:pt idx="0">
                  <c:v>ตุลาคม 64</c:v>
                </c:pt>
                <c:pt idx="1">
                  <c:v>พฤศจิายน 64</c:v>
                </c:pt>
                <c:pt idx="2">
                  <c:v>ธันวาคม 64</c:v>
                </c:pt>
                <c:pt idx="3">
                  <c:v>มกราคม 65</c:v>
                </c:pt>
                <c:pt idx="4">
                  <c:v>กุมภาพันธ์ 65</c:v>
                </c:pt>
                <c:pt idx="5">
                  <c:v>มีนาคม 65</c:v>
                </c:pt>
              </c:strCache>
            </c:strRef>
          </c:cat>
          <c:val>
            <c:numRef>
              <c:f>โอน!$C$3:$C$8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0B-454C-9CE4-3828081ED5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495012872"/>
        <c:axId val="491287552"/>
        <c:axId val="0"/>
      </c:bar3DChart>
      <c:catAx>
        <c:axId val="49501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rgbClr val="FFC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491287552"/>
        <c:crosses val="autoZero"/>
        <c:auto val="1"/>
        <c:lblAlgn val="ctr"/>
        <c:lblOffset val="100"/>
        <c:noMultiLvlLbl val="0"/>
      </c:catAx>
      <c:valAx>
        <c:axId val="491287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5012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nod-Thai-001" sz="2500"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ขั้นตอนการประติดตามประเมินผลการปฏิบัติงาน</a:t>
            </a:r>
            <a:endParaRPr lang="th-TH" sz="2500">
              <a:highlight>
                <a:srgbClr val="00FFFF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FF"/>
              </a:highlight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222222222222223E-2"/>
          <c:y val="0.2958103674540683"/>
          <c:w val="0.93888888888888888"/>
          <c:h val="0.67236038203557891"/>
        </c:manualLayout>
      </c:layout>
      <c:pie3D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EE6-4DAB-8E11-C753B928A39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EE6-4DAB-8E11-C753B928A393}"/>
              </c:ext>
            </c:extLst>
          </c:dPt>
          <c:dLbls>
            <c:dLbl>
              <c:idx val="0"/>
              <c:layout>
                <c:manualLayout>
                  <c:x val="-0.12825999847855046"/>
                  <c:y val="-0.132837629934248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E6-4DAB-8E11-C753B928A393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ประเมินผล!$A$2:$B$2</c:f>
              <c:strCache>
                <c:ptCount val="2"/>
                <c:pt idx="0">
                  <c:v>ดำเนินการ</c:v>
                </c:pt>
                <c:pt idx="1">
                  <c:v>ยังไม่ดำเนินการ</c:v>
                </c:pt>
              </c:strCache>
            </c:strRef>
          </c:cat>
          <c:val>
            <c:numRef>
              <c:f>ประเมินผล!$A$3:$B$3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E6-4DAB-8E11-C753B928A39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810239794534835"/>
          <c:y val="0.1698235648130231"/>
          <c:w val="0.13707294990144686"/>
          <c:h val="0.75833281452178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7T18:13:21.182" idx="1">
    <p:pos x="5321" y="1361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AC8D55-9E51-4118-A77B-276E88FC7A13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07/04/65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8672960-F261-4B8C-A90F-039FC2235135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603C52C-5E29-41AF-BAA3-8217E886DA0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4B61881-6519-493B-B988-D9B2C9125535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37403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480715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8080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7917742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2130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6014848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C493CE-9D55-4481-9C29-0171EC3604B9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705903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111071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D212F1-7766-4E9D-9047-AC2BB5F2AAE4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75313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3366E5-656D-4FCC-BCB7-63A6DE38AC8B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50385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4877557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D2196F-EC9D-4611-BB58-97EF7F6B3A53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25331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2442581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1000101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8593931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4831294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90EB-7088-41F4-BCBD-7BACB2013B38}" type="datetime1">
              <a:rPr lang="th-TH" noProof="0" smtClean="0"/>
              <a:t>07/04/65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21797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สี่เหลี่ยมผืนผ้ามุมมน 107">
            <a:extLst>
              <a:ext uri="{FF2B5EF4-FFF2-40B4-BE49-F238E27FC236}">
                <a16:creationId xmlns:a16="http://schemas.microsoft.com/office/drawing/2014/main" id="{67ED3F35-C416-424B-9782-224FECCDE4C8}"/>
              </a:ext>
            </a:extLst>
          </p:cNvPr>
          <p:cNvSpPr/>
          <p:nvPr/>
        </p:nvSpPr>
        <p:spPr>
          <a:xfrm>
            <a:off x="1164907" y="5508308"/>
            <a:ext cx="1981200" cy="38100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งานสถิติข้อมูลและสารสนเทศ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92" name="ตัวเชื่อมต่อตรง 91">
            <a:extLst>
              <a:ext uri="{FF2B5EF4-FFF2-40B4-BE49-F238E27FC236}">
                <a16:creationId xmlns:a16="http://schemas.microsoft.com/office/drawing/2014/main" id="{38A80C61-4688-4216-AE1F-1DABFB6FF2CA}"/>
              </a:ext>
            </a:extLst>
          </p:cNvPr>
          <p:cNvCxnSpPr/>
          <p:nvPr/>
        </p:nvCxnSpPr>
        <p:spPr>
          <a:xfrm flipH="1">
            <a:off x="2088197" y="5906453"/>
            <a:ext cx="8255" cy="76200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3" name="สี่เหลี่ยมผืนผ้ามุมมน 146">
            <a:extLst>
              <a:ext uri="{FF2B5EF4-FFF2-40B4-BE49-F238E27FC236}">
                <a16:creationId xmlns:a16="http://schemas.microsoft.com/office/drawing/2014/main" id="{2F9937C4-F07E-45B6-8D23-855700290E67}"/>
              </a:ext>
            </a:extLst>
          </p:cNvPr>
          <p:cNvSpPr/>
          <p:nvPr/>
        </p:nvSpPr>
        <p:spPr>
          <a:xfrm>
            <a:off x="3546157" y="5527358"/>
            <a:ext cx="1457325" cy="31432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พนักงานขับรถยนต์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4" name="สี่เหลี่ยมผืนผ้ามุมมน 147">
            <a:extLst>
              <a:ext uri="{FF2B5EF4-FFF2-40B4-BE49-F238E27FC236}">
                <a16:creationId xmlns:a16="http://schemas.microsoft.com/office/drawing/2014/main" id="{7D1B435C-4AB6-4444-8263-8BAE33E24EAB}"/>
              </a:ext>
            </a:extLst>
          </p:cNvPr>
          <p:cNvSpPr/>
          <p:nvPr/>
        </p:nvSpPr>
        <p:spPr>
          <a:xfrm>
            <a:off x="3546157" y="6039168"/>
            <a:ext cx="1457325" cy="31432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พนักงานดับเพลิง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5" name="สี่เหลี่ยมผืนผ้ามุมมน 18">
            <a:extLst>
              <a:ext uri="{FF2B5EF4-FFF2-40B4-BE49-F238E27FC236}">
                <a16:creationId xmlns:a16="http://schemas.microsoft.com/office/drawing/2014/main" id="{36B60FE9-9CE0-419D-880E-DA4A193DCC4A}"/>
              </a:ext>
            </a:extLst>
          </p:cNvPr>
          <p:cNvSpPr/>
          <p:nvPr/>
        </p:nvSpPr>
        <p:spPr>
          <a:xfrm>
            <a:off x="5193982" y="111443"/>
            <a:ext cx="18669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ปลัดเทศบาล (ระดับกลาง)</a:t>
            </a:r>
            <a:endParaRPr lang="en-GB" sz="1100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6" name="สี่เหลี่ยมผืนผ้ามุมมน 29">
            <a:extLst>
              <a:ext uri="{FF2B5EF4-FFF2-40B4-BE49-F238E27FC236}">
                <a16:creationId xmlns:a16="http://schemas.microsoft.com/office/drawing/2014/main" id="{D1A31776-4596-407C-A229-53C668CCB1E2}"/>
              </a:ext>
            </a:extLst>
          </p:cNvPr>
          <p:cNvSpPr/>
          <p:nvPr/>
        </p:nvSpPr>
        <p:spPr>
          <a:xfrm>
            <a:off x="5193982" y="816293"/>
            <a:ext cx="1866900" cy="38100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หัวหน้าสำนักปลัด (ระดับต้น)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7" name="สี่เหลี่ยมผืนผ้ามุมมน 43">
            <a:extLst>
              <a:ext uri="{FF2B5EF4-FFF2-40B4-BE49-F238E27FC236}">
                <a16:creationId xmlns:a16="http://schemas.microsoft.com/office/drawing/2014/main" id="{62C64949-DF6C-4E56-80F6-6B2D51D026CF}"/>
              </a:ext>
            </a:extLst>
          </p:cNvPr>
          <p:cNvSpPr/>
          <p:nvPr/>
        </p:nvSpPr>
        <p:spPr>
          <a:xfrm>
            <a:off x="7445692" y="340043"/>
            <a:ext cx="1809750" cy="38100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หน่วยตรวจสอบภายใน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8" name="สี่เหลี่ยมผืนผ้ามุมมน 44">
            <a:extLst>
              <a:ext uri="{FF2B5EF4-FFF2-40B4-BE49-F238E27FC236}">
                <a16:creationId xmlns:a16="http://schemas.microsoft.com/office/drawing/2014/main" id="{F606C45B-037A-4CFC-B776-4C4D4F85FD9C}"/>
              </a:ext>
            </a:extLst>
          </p:cNvPr>
          <p:cNvSpPr/>
          <p:nvPr/>
        </p:nvSpPr>
        <p:spPr>
          <a:xfrm>
            <a:off x="6108382" y="1422718"/>
            <a:ext cx="1457325" cy="38100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งานกิจการสภา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9" name="สี่เหลี่ยมผืนผ้ามุมมน 46">
            <a:extLst>
              <a:ext uri="{FF2B5EF4-FFF2-40B4-BE49-F238E27FC236}">
                <a16:creationId xmlns:a16="http://schemas.microsoft.com/office/drawing/2014/main" id="{2BECBF40-0681-4194-9549-62B7B7F1F595}"/>
              </a:ext>
            </a:extLst>
          </p:cNvPr>
          <p:cNvSpPr/>
          <p:nvPr/>
        </p:nvSpPr>
        <p:spPr>
          <a:xfrm>
            <a:off x="2755582" y="1413193"/>
            <a:ext cx="1457325" cy="38100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งานการเจ้าหน้าที่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100" name="ตัวเชื่อมต่อตรง 99">
            <a:extLst>
              <a:ext uri="{FF2B5EF4-FFF2-40B4-BE49-F238E27FC236}">
                <a16:creationId xmlns:a16="http://schemas.microsoft.com/office/drawing/2014/main" id="{91D5DE91-DB2F-4FA0-AC28-CD19436E6DA1}"/>
              </a:ext>
            </a:extLst>
          </p:cNvPr>
          <p:cNvCxnSpPr/>
          <p:nvPr/>
        </p:nvCxnSpPr>
        <p:spPr>
          <a:xfrm>
            <a:off x="969327" y="1283018"/>
            <a:ext cx="10134600" cy="95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ตัวเชื่อมต่อตรง 100">
            <a:extLst>
              <a:ext uri="{FF2B5EF4-FFF2-40B4-BE49-F238E27FC236}">
                <a16:creationId xmlns:a16="http://schemas.microsoft.com/office/drawing/2014/main" id="{07F5D335-1B30-4CA8-9931-1499FB9CC133}"/>
              </a:ext>
            </a:extLst>
          </p:cNvPr>
          <p:cNvCxnSpPr/>
          <p:nvPr/>
        </p:nvCxnSpPr>
        <p:spPr>
          <a:xfrm>
            <a:off x="4260532" y="5877243"/>
            <a:ext cx="0" cy="13335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2" name="ตัวเชื่อมต่อตรง 101">
            <a:extLst>
              <a:ext uri="{FF2B5EF4-FFF2-40B4-BE49-F238E27FC236}">
                <a16:creationId xmlns:a16="http://schemas.microsoft.com/office/drawing/2014/main" id="{CA8AE993-F0C4-4906-A434-38884840B14B}"/>
              </a:ext>
            </a:extLst>
          </p:cNvPr>
          <p:cNvCxnSpPr/>
          <p:nvPr/>
        </p:nvCxnSpPr>
        <p:spPr>
          <a:xfrm>
            <a:off x="6150914" y="614998"/>
            <a:ext cx="1333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ตัวเชื่อมต่อตรง 102">
            <a:extLst>
              <a:ext uri="{FF2B5EF4-FFF2-40B4-BE49-F238E27FC236}">
                <a16:creationId xmlns:a16="http://schemas.microsoft.com/office/drawing/2014/main" id="{7BE78D9B-4C48-4A55-A62C-4EE7B2A85599}"/>
              </a:ext>
            </a:extLst>
          </p:cNvPr>
          <p:cNvCxnSpPr/>
          <p:nvPr/>
        </p:nvCxnSpPr>
        <p:spPr>
          <a:xfrm>
            <a:off x="1702117" y="1291908"/>
            <a:ext cx="38100" cy="185737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ตัวเชื่อมต่อตรง 103">
            <a:extLst>
              <a:ext uri="{FF2B5EF4-FFF2-40B4-BE49-F238E27FC236}">
                <a16:creationId xmlns:a16="http://schemas.microsoft.com/office/drawing/2014/main" id="{EBEBFF23-E1F3-4FCB-998D-D335268EB54D}"/>
              </a:ext>
            </a:extLst>
          </p:cNvPr>
          <p:cNvCxnSpPr/>
          <p:nvPr/>
        </p:nvCxnSpPr>
        <p:spPr>
          <a:xfrm>
            <a:off x="6851332" y="1291273"/>
            <a:ext cx="0" cy="152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ตัวเชื่อมต่อตรง 104">
            <a:extLst>
              <a:ext uri="{FF2B5EF4-FFF2-40B4-BE49-F238E27FC236}">
                <a16:creationId xmlns:a16="http://schemas.microsoft.com/office/drawing/2014/main" id="{0C8D11F0-CEA2-4C71-8786-911FE7DD3BA3}"/>
              </a:ext>
            </a:extLst>
          </p:cNvPr>
          <p:cNvCxnSpPr/>
          <p:nvPr/>
        </p:nvCxnSpPr>
        <p:spPr>
          <a:xfrm>
            <a:off x="8502967" y="1295718"/>
            <a:ext cx="0" cy="136207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6" name="ตัวเชื่อมต่อตรง 105">
            <a:extLst>
              <a:ext uri="{FF2B5EF4-FFF2-40B4-BE49-F238E27FC236}">
                <a16:creationId xmlns:a16="http://schemas.microsoft.com/office/drawing/2014/main" id="{39283F61-B879-4A49-82A8-2D2B7B344028}"/>
              </a:ext>
            </a:extLst>
          </p:cNvPr>
          <p:cNvCxnSpPr/>
          <p:nvPr/>
        </p:nvCxnSpPr>
        <p:spPr>
          <a:xfrm flipH="1">
            <a:off x="2645092" y="1305878"/>
            <a:ext cx="9525" cy="363855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7" name="ตัวเชื่อมต่อตรง 106">
            <a:extLst>
              <a:ext uri="{FF2B5EF4-FFF2-40B4-BE49-F238E27FC236}">
                <a16:creationId xmlns:a16="http://schemas.microsoft.com/office/drawing/2014/main" id="{28B062D5-BF91-4ABA-8546-40358F51644B}"/>
              </a:ext>
            </a:extLst>
          </p:cNvPr>
          <p:cNvCxnSpPr/>
          <p:nvPr/>
        </p:nvCxnSpPr>
        <p:spPr>
          <a:xfrm>
            <a:off x="968692" y="1277303"/>
            <a:ext cx="14605" cy="4343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8" name="สี่เหลี่ยมผืนผ้ามุมมน 63">
            <a:extLst>
              <a:ext uri="{FF2B5EF4-FFF2-40B4-BE49-F238E27FC236}">
                <a16:creationId xmlns:a16="http://schemas.microsoft.com/office/drawing/2014/main" id="{CB21FA78-50DD-4193-AC2B-69C72CE67FE7}"/>
              </a:ext>
            </a:extLst>
          </p:cNvPr>
          <p:cNvSpPr/>
          <p:nvPr/>
        </p:nvSpPr>
        <p:spPr>
          <a:xfrm>
            <a:off x="1182052" y="1843088"/>
            <a:ext cx="1257300" cy="5524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เจ้าพนักงานธุรการ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r>
              <a:rPr lang="th-TH" sz="1200" b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ปฏิบัติการ/ชำนาญงาน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9" name="สี่เหลี่ยมผืนผ้ามุมมน 69">
            <a:extLst>
              <a:ext uri="{FF2B5EF4-FFF2-40B4-BE49-F238E27FC236}">
                <a16:creationId xmlns:a16="http://schemas.microsoft.com/office/drawing/2014/main" id="{3409D192-28F5-4B26-AC09-C9D3DA0242AB}"/>
              </a:ext>
            </a:extLst>
          </p:cNvPr>
          <p:cNvSpPr/>
          <p:nvPr/>
        </p:nvSpPr>
        <p:spPr>
          <a:xfrm>
            <a:off x="4355782" y="2043113"/>
            <a:ext cx="1600200" cy="4762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นักจัดการงานทะเบียนและบัตร 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r>
              <a:rPr lang="th-TH" sz="1200" b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ปฏิบัติการ/ชำนาญการ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0" name="สี่เหลี่ยมผืนผ้ามุมมน 70">
            <a:extLst>
              <a:ext uri="{FF2B5EF4-FFF2-40B4-BE49-F238E27FC236}">
                <a16:creationId xmlns:a16="http://schemas.microsoft.com/office/drawing/2014/main" id="{3BCE95BE-486B-4BC3-AA5F-ABE30D36FB75}"/>
              </a:ext>
            </a:extLst>
          </p:cNvPr>
          <p:cNvSpPr/>
          <p:nvPr/>
        </p:nvSpPr>
        <p:spPr>
          <a:xfrm>
            <a:off x="4426267" y="2629853"/>
            <a:ext cx="1619250" cy="4857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เจ้าพนักงานทะเบียนและบัตร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r>
              <a:rPr lang="th-TH" sz="1200" b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ปฏิบัติงาน/ชำนาญงาน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1" name="สี่เหลี่ยมผืนผ้ามุมมน 71">
            <a:extLst>
              <a:ext uri="{FF2B5EF4-FFF2-40B4-BE49-F238E27FC236}">
                <a16:creationId xmlns:a16="http://schemas.microsoft.com/office/drawing/2014/main" id="{A36DBD7A-CEC9-4398-B3C2-A47107E37C75}"/>
              </a:ext>
            </a:extLst>
          </p:cNvPr>
          <p:cNvSpPr/>
          <p:nvPr/>
        </p:nvSpPr>
        <p:spPr>
          <a:xfrm>
            <a:off x="4422457" y="3231833"/>
            <a:ext cx="1457325" cy="381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ผู้ช่วยเจ้าพนักงานทะเบียน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112" name="ตัวเชื่อมต่อตรง 111">
            <a:extLst>
              <a:ext uri="{FF2B5EF4-FFF2-40B4-BE49-F238E27FC236}">
                <a16:creationId xmlns:a16="http://schemas.microsoft.com/office/drawing/2014/main" id="{D55814BD-5377-47AB-8818-934B8EF476F0}"/>
              </a:ext>
            </a:extLst>
          </p:cNvPr>
          <p:cNvCxnSpPr/>
          <p:nvPr/>
        </p:nvCxnSpPr>
        <p:spPr>
          <a:xfrm>
            <a:off x="4279582" y="1300798"/>
            <a:ext cx="0" cy="277177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3" name="สี่เหลี่ยมผืนผ้ามุมมน 75">
            <a:extLst>
              <a:ext uri="{FF2B5EF4-FFF2-40B4-BE49-F238E27FC236}">
                <a16:creationId xmlns:a16="http://schemas.microsoft.com/office/drawing/2014/main" id="{084CB0FC-CDBD-475C-ABF1-07BD0E284517}"/>
              </a:ext>
            </a:extLst>
          </p:cNvPr>
          <p:cNvSpPr/>
          <p:nvPr/>
        </p:nvSpPr>
        <p:spPr>
          <a:xfrm>
            <a:off x="7794307" y="1966278"/>
            <a:ext cx="1457325" cy="58102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นักพัฒนาชุมชน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r>
              <a:rPr lang="th-TH" sz="1200" b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ปฏิบัติการ/ชำนาญการ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4" name="สี่เหลี่ยมผืนผ้ามุมมน 76">
            <a:extLst>
              <a:ext uri="{FF2B5EF4-FFF2-40B4-BE49-F238E27FC236}">
                <a16:creationId xmlns:a16="http://schemas.microsoft.com/office/drawing/2014/main" id="{EF18AE31-B921-486B-9FE2-F970ABE198EC}"/>
              </a:ext>
            </a:extLst>
          </p:cNvPr>
          <p:cNvSpPr/>
          <p:nvPr/>
        </p:nvSpPr>
        <p:spPr>
          <a:xfrm>
            <a:off x="7794307" y="2650808"/>
            <a:ext cx="1457325" cy="381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ผู้ช่วยนักพัฒนาชุมชน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115" name="ตัวเชื่อมต่อตรง 114">
            <a:extLst>
              <a:ext uri="{FF2B5EF4-FFF2-40B4-BE49-F238E27FC236}">
                <a16:creationId xmlns:a16="http://schemas.microsoft.com/office/drawing/2014/main" id="{06764F61-580B-4A57-B03D-2139F7216F3A}"/>
              </a:ext>
            </a:extLst>
          </p:cNvPr>
          <p:cNvCxnSpPr/>
          <p:nvPr/>
        </p:nvCxnSpPr>
        <p:spPr>
          <a:xfrm>
            <a:off x="9365932" y="1300798"/>
            <a:ext cx="0" cy="211455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ตัวเชื่อมต่อตรง 115">
            <a:extLst>
              <a:ext uri="{FF2B5EF4-FFF2-40B4-BE49-F238E27FC236}">
                <a16:creationId xmlns:a16="http://schemas.microsoft.com/office/drawing/2014/main" id="{E90A096D-0AD4-44DD-A229-DBC33F11915A}"/>
              </a:ext>
            </a:extLst>
          </p:cNvPr>
          <p:cNvCxnSpPr/>
          <p:nvPr/>
        </p:nvCxnSpPr>
        <p:spPr>
          <a:xfrm>
            <a:off x="11074717" y="1296353"/>
            <a:ext cx="19050" cy="35433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7" name="สี่เหลี่ยมผืนผ้ามุมมน 81">
            <a:extLst>
              <a:ext uri="{FF2B5EF4-FFF2-40B4-BE49-F238E27FC236}">
                <a16:creationId xmlns:a16="http://schemas.microsoft.com/office/drawing/2014/main" id="{2186CC29-62A4-4FE5-B31E-688637219DC4}"/>
              </a:ext>
            </a:extLst>
          </p:cNvPr>
          <p:cNvSpPr/>
          <p:nvPr/>
        </p:nvSpPr>
        <p:spPr>
          <a:xfrm>
            <a:off x="6051232" y="3042603"/>
            <a:ext cx="1838325" cy="38100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rPr>
              <a:t>งานแผนและงบประมาณ</a:t>
            </a:r>
            <a:endParaRPr lang="en-GB" sz="1400" b="1" dirty="0">
              <a:solidFill>
                <a:schemeClr val="tx1"/>
              </a:solidFill>
              <a:latin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8" name="สี่เหลี่ยมผืนผ้ามุมมน 83">
            <a:extLst>
              <a:ext uri="{FF2B5EF4-FFF2-40B4-BE49-F238E27FC236}">
                <a16:creationId xmlns:a16="http://schemas.microsoft.com/office/drawing/2014/main" id="{8FD64AFE-B66C-4CBC-954E-38A31E7DA10E}"/>
              </a:ext>
            </a:extLst>
          </p:cNvPr>
          <p:cNvSpPr/>
          <p:nvPr/>
        </p:nvSpPr>
        <p:spPr>
          <a:xfrm>
            <a:off x="8088947" y="3204528"/>
            <a:ext cx="1533525" cy="38100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งานประชาสัมพันธ์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19" name="สี่เหลี่ยมผืนผ้ามุมมน 84">
            <a:extLst>
              <a:ext uri="{FF2B5EF4-FFF2-40B4-BE49-F238E27FC236}">
                <a16:creationId xmlns:a16="http://schemas.microsoft.com/office/drawing/2014/main" id="{4DB10805-BB0D-4FF9-9E56-537E6AD3613D}"/>
              </a:ext>
            </a:extLst>
          </p:cNvPr>
          <p:cNvSpPr/>
          <p:nvPr/>
        </p:nvSpPr>
        <p:spPr>
          <a:xfrm>
            <a:off x="10461307" y="4620578"/>
            <a:ext cx="762000" cy="38100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งานนิติการ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0" name="สี่เหลี่ยมผืนผ้ามุมมน 85">
            <a:extLst>
              <a:ext uri="{FF2B5EF4-FFF2-40B4-BE49-F238E27FC236}">
                <a16:creationId xmlns:a16="http://schemas.microsoft.com/office/drawing/2014/main" id="{8944B9BD-000B-452D-9712-09C92D33BBD3}"/>
              </a:ext>
            </a:extLst>
          </p:cNvPr>
          <p:cNvSpPr/>
          <p:nvPr/>
        </p:nvSpPr>
        <p:spPr>
          <a:xfrm>
            <a:off x="9423082" y="1966913"/>
            <a:ext cx="1457325" cy="58102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เจ้าพนักงานประปา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ปฏิบัติงาน/ชำนาญงาน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1" name="สี่เหลี่ยมผืนผ้ามุมมน 88">
            <a:extLst>
              <a:ext uri="{FF2B5EF4-FFF2-40B4-BE49-F238E27FC236}">
                <a16:creationId xmlns:a16="http://schemas.microsoft.com/office/drawing/2014/main" id="{92817C0C-7F08-4B36-B195-7A4A1D1D196F}"/>
              </a:ext>
            </a:extLst>
          </p:cNvPr>
          <p:cNvSpPr/>
          <p:nvPr/>
        </p:nvSpPr>
        <p:spPr>
          <a:xfrm>
            <a:off x="9956482" y="2633028"/>
            <a:ext cx="923925" cy="381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คนงาน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122" name="ตัวเชื่อมต่อตรง 121">
            <a:extLst>
              <a:ext uri="{FF2B5EF4-FFF2-40B4-BE49-F238E27FC236}">
                <a16:creationId xmlns:a16="http://schemas.microsoft.com/office/drawing/2014/main" id="{52435212-7F4C-46D9-9541-C338AE64BE38}"/>
              </a:ext>
            </a:extLst>
          </p:cNvPr>
          <p:cNvCxnSpPr/>
          <p:nvPr/>
        </p:nvCxnSpPr>
        <p:spPr>
          <a:xfrm flipH="1">
            <a:off x="8826817" y="3572828"/>
            <a:ext cx="19050" cy="685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3" name="ตัวเชื่อมต่อตรง 122">
            <a:extLst>
              <a:ext uri="{FF2B5EF4-FFF2-40B4-BE49-F238E27FC236}">
                <a16:creationId xmlns:a16="http://schemas.microsoft.com/office/drawing/2014/main" id="{E87EC5FB-F7A5-4F89-80D0-ADE5D45B7288}"/>
              </a:ext>
            </a:extLst>
          </p:cNvPr>
          <p:cNvCxnSpPr/>
          <p:nvPr/>
        </p:nvCxnSpPr>
        <p:spPr>
          <a:xfrm>
            <a:off x="6855142" y="1778318"/>
            <a:ext cx="9525" cy="8572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ตัวเชื่อมต่อตรง 123">
            <a:extLst>
              <a:ext uri="{FF2B5EF4-FFF2-40B4-BE49-F238E27FC236}">
                <a16:creationId xmlns:a16="http://schemas.microsoft.com/office/drawing/2014/main" id="{7B910431-ABC0-4B5B-912E-8526ADAAB4E7}"/>
              </a:ext>
            </a:extLst>
          </p:cNvPr>
          <p:cNvCxnSpPr/>
          <p:nvPr/>
        </p:nvCxnSpPr>
        <p:spPr>
          <a:xfrm>
            <a:off x="3473767" y="1782128"/>
            <a:ext cx="508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5" name="สี่เหลี่ยมผืนผ้ามุมมน 82">
            <a:extLst>
              <a:ext uri="{FF2B5EF4-FFF2-40B4-BE49-F238E27FC236}">
                <a16:creationId xmlns:a16="http://schemas.microsoft.com/office/drawing/2014/main" id="{9C12E647-48CE-4312-8C6F-0E0C152F9ADF}"/>
              </a:ext>
            </a:extLst>
          </p:cNvPr>
          <p:cNvSpPr/>
          <p:nvPr/>
        </p:nvSpPr>
        <p:spPr>
          <a:xfrm>
            <a:off x="1145857" y="4459923"/>
            <a:ext cx="1838325" cy="54292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เจ้าพนักงานส่งเสริมการท่องเที่ยว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ปฏิบัติงาน/ชำนาญงาน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126" name="ตัวเชื่อมต่อตรง 125">
            <a:extLst>
              <a:ext uri="{FF2B5EF4-FFF2-40B4-BE49-F238E27FC236}">
                <a16:creationId xmlns:a16="http://schemas.microsoft.com/office/drawing/2014/main" id="{8FFDD8D6-528B-4CFE-B5E4-43583BAE3911}"/>
              </a:ext>
            </a:extLst>
          </p:cNvPr>
          <p:cNvCxnSpPr/>
          <p:nvPr/>
        </p:nvCxnSpPr>
        <p:spPr>
          <a:xfrm>
            <a:off x="10445432" y="2978468"/>
            <a:ext cx="9525" cy="76200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7" name="สี่เหลี่ยมผืนผ้ามุมมน 98">
            <a:extLst>
              <a:ext uri="{FF2B5EF4-FFF2-40B4-BE49-F238E27FC236}">
                <a16:creationId xmlns:a16="http://schemas.microsoft.com/office/drawing/2014/main" id="{721AF4F1-0730-46CC-91C1-60CE2EB36709}"/>
              </a:ext>
            </a:extLst>
          </p:cNvPr>
          <p:cNvSpPr/>
          <p:nvPr/>
        </p:nvSpPr>
        <p:spPr>
          <a:xfrm>
            <a:off x="1155382" y="4003993"/>
            <a:ext cx="1981200" cy="38100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งานส่งเสริมการท่องเที่ยว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8" name="สี่เหลี่ยมผืนผ้ามุมมน 102">
            <a:extLst>
              <a:ext uri="{FF2B5EF4-FFF2-40B4-BE49-F238E27FC236}">
                <a16:creationId xmlns:a16="http://schemas.microsoft.com/office/drawing/2014/main" id="{7EDC2187-C8DB-41F3-88E8-4E80538596C1}"/>
              </a:ext>
            </a:extLst>
          </p:cNvPr>
          <p:cNvSpPr/>
          <p:nvPr/>
        </p:nvSpPr>
        <p:spPr>
          <a:xfrm>
            <a:off x="6055042" y="3487103"/>
            <a:ext cx="1724025" cy="54292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นักวิเคราะห์นโยบายและแผน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ปฏิบัติการ/ชำนาญการ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9" name="สี่เหลี่ยมผืนผ้ามุมมน 103">
            <a:extLst>
              <a:ext uri="{FF2B5EF4-FFF2-40B4-BE49-F238E27FC236}">
                <a16:creationId xmlns:a16="http://schemas.microsoft.com/office/drawing/2014/main" id="{F00297A1-3632-495A-A4AE-D387780B3EC8}"/>
              </a:ext>
            </a:extLst>
          </p:cNvPr>
          <p:cNvSpPr/>
          <p:nvPr/>
        </p:nvSpPr>
        <p:spPr>
          <a:xfrm>
            <a:off x="6184582" y="4099243"/>
            <a:ext cx="1457325" cy="5524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ผู้ช่วยนักวิเคราะห์นโยบายและแผน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0" name="สี่เหลี่ยมผืนผ้ามุมมน 106">
            <a:extLst>
              <a:ext uri="{FF2B5EF4-FFF2-40B4-BE49-F238E27FC236}">
                <a16:creationId xmlns:a16="http://schemas.microsoft.com/office/drawing/2014/main" id="{D25A8B67-7A25-4B52-B7C0-607CEDF6B13C}"/>
              </a:ext>
            </a:extLst>
          </p:cNvPr>
          <p:cNvSpPr/>
          <p:nvPr/>
        </p:nvSpPr>
        <p:spPr>
          <a:xfrm>
            <a:off x="3308032" y="3765868"/>
            <a:ext cx="1981200" cy="38100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งานป้องกันและบรรเทาสาธารณภัย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1" name="สี่เหลี่ยมผืนผ้ามุมมน 127">
            <a:extLst>
              <a:ext uri="{FF2B5EF4-FFF2-40B4-BE49-F238E27FC236}">
                <a16:creationId xmlns:a16="http://schemas.microsoft.com/office/drawing/2014/main" id="{3B9F91B0-78DF-4D2A-9EB3-9153499977F1}"/>
              </a:ext>
            </a:extLst>
          </p:cNvPr>
          <p:cNvSpPr/>
          <p:nvPr/>
        </p:nvSpPr>
        <p:spPr>
          <a:xfrm>
            <a:off x="1184592" y="2462213"/>
            <a:ext cx="1257300" cy="3238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นักการ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2" name="สี่เหลี่ยมผืนผ้ามุมมน 128">
            <a:extLst>
              <a:ext uri="{FF2B5EF4-FFF2-40B4-BE49-F238E27FC236}">
                <a16:creationId xmlns:a16="http://schemas.microsoft.com/office/drawing/2014/main" id="{23F66BF4-0A2F-4D4E-81E2-1AB78BC9C8D0}"/>
              </a:ext>
            </a:extLst>
          </p:cNvPr>
          <p:cNvSpPr/>
          <p:nvPr/>
        </p:nvSpPr>
        <p:spPr>
          <a:xfrm>
            <a:off x="1213167" y="3223578"/>
            <a:ext cx="1257300" cy="3238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พนักงานขับรถยนต์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3" name="สี่เหลี่ยมผืนผ้ามุมมน 129">
            <a:extLst>
              <a:ext uri="{FF2B5EF4-FFF2-40B4-BE49-F238E27FC236}">
                <a16:creationId xmlns:a16="http://schemas.microsoft.com/office/drawing/2014/main" id="{B50863A5-31B7-450C-ABF8-C652D6B77866}"/>
              </a:ext>
            </a:extLst>
          </p:cNvPr>
          <p:cNvSpPr/>
          <p:nvPr/>
        </p:nvSpPr>
        <p:spPr>
          <a:xfrm>
            <a:off x="1194117" y="2841943"/>
            <a:ext cx="1257300" cy="3238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ผู้ช่วยเจ้าพนักงานธุรการ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4" name="สี่เหลี่ยมผืนผ้ามุมมน 134">
            <a:extLst>
              <a:ext uri="{FF2B5EF4-FFF2-40B4-BE49-F238E27FC236}">
                <a16:creationId xmlns:a16="http://schemas.microsoft.com/office/drawing/2014/main" id="{F9286FAF-13A1-4C5D-9AD5-B3ACE20EF4CA}"/>
              </a:ext>
            </a:extLst>
          </p:cNvPr>
          <p:cNvSpPr/>
          <p:nvPr/>
        </p:nvSpPr>
        <p:spPr>
          <a:xfrm>
            <a:off x="3546157" y="4252913"/>
            <a:ext cx="1457325" cy="7239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เจ้าพนักงานป้องกันและบรรเทาสาธารณภัย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ปฏิบัติงาน/ชำนาญงาน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5" name="Text Box 133">
            <a:extLst>
              <a:ext uri="{FF2B5EF4-FFF2-40B4-BE49-F238E27FC236}">
                <a16:creationId xmlns:a16="http://schemas.microsoft.com/office/drawing/2014/main" id="{CA757064-7EDA-4EC7-A79B-F01B37846468}"/>
              </a:ext>
            </a:extLst>
          </p:cNvPr>
          <p:cNvSpPr txBox="1"/>
          <p:nvPr/>
        </p:nvSpPr>
        <p:spPr>
          <a:xfrm>
            <a:off x="2203132" y="521653"/>
            <a:ext cx="2495550" cy="55245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r>
              <a:rPr lang="th-TH" sz="2200" b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สำนักปลัดเทศบาล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6" name="สี่เหลี่ยมผืนผ้ามุมมน 135">
            <a:extLst>
              <a:ext uri="{FF2B5EF4-FFF2-40B4-BE49-F238E27FC236}">
                <a16:creationId xmlns:a16="http://schemas.microsoft.com/office/drawing/2014/main" id="{5921445E-0BBE-4FB7-9CE6-14D1BE64830D}"/>
              </a:ext>
            </a:extLst>
          </p:cNvPr>
          <p:cNvSpPr/>
          <p:nvPr/>
        </p:nvSpPr>
        <p:spPr>
          <a:xfrm>
            <a:off x="3546157" y="5098733"/>
            <a:ext cx="1457325" cy="31432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ผู้ช่วยพนักงานป้องกันฯ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137" name="ตัวเชื่อมต่อตรง 136">
            <a:extLst>
              <a:ext uri="{FF2B5EF4-FFF2-40B4-BE49-F238E27FC236}">
                <a16:creationId xmlns:a16="http://schemas.microsoft.com/office/drawing/2014/main" id="{662A30B3-B972-43EA-ABC2-2F2FC6B850AE}"/>
              </a:ext>
            </a:extLst>
          </p:cNvPr>
          <p:cNvCxnSpPr/>
          <p:nvPr/>
        </p:nvCxnSpPr>
        <p:spPr>
          <a:xfrm>
            <a:off x="4260532" y="4916488"/>
            <a:ext cx="0" cy="180975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8" name="สี่เหลี่ยมผืนผ้ามุมมน 80">
            <a:extLst>
              <a:ext uri="{FF2B5EF4-FFF2-40B4-BE49-F238E27FC236}">
                <a16:creationId xmlns:a16="http://schemas.microsoft.com/office/drawing/2014/main" id="{6F2C94A4-6093-4347-B05E-74EEC341F757}"/>
              </a:ext>
            </a:extLst>
          </p:cNvPr>
          <p:cNvSpPr/>
          <p:nvPr/>
        </p:nvSpPr>
        <p:spPr>
          <a:xfrm>
            <a:off x="7388542" y="839153"/>
            <a:ext cx="1905000" cy="381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นักวิชาการตรวจสอบภายใน (ปก./ชก.)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139" name="ตัวเชื่อมต่อตรง 138">
            <a:extLst>
              <a:ext uri="{FF2B5EF4-FFF2-40B4-BE49-F238E27FC236}">
                <a16:creationId xmlns:a16="http://schemas.microsoft.com/office/drawing/2014/main" id="{42E677AA-5FCC-4FA5-84A1-278EFF872700}"/>
              </a:ext>
            </a:extLst>
          </p:cNvPr>
          <p:cNvCxnSpPr/>
          <p:nvPr/>
        </p:nvCxnSpPr>
        <p:spPr>
          <a:xfrm>
            <a:off x="8413432" y="710248"/>
            <a:ext cx="0" cy="1524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0" name="สี่เหลี่ยมผืนผ้ามุมมน 140">
            <a:extLst>
              <a:ext uri="{FF2B5EF4-FFF2-40B4-BE49-F238E27FC236}">
                <a16:creationId xmlns:a16="http://schemas.microsoft.com/office/drawing/2014/main" id="{E644E00C-995F-45D6-B1ED-BB4536B0D650}"/>
              </a:ext>
            </a:extLst>
          </p:cNvPr>
          <p:cNvSpPr/>
          <p:nvPr/>
        </p:nvSpPr>
        <p:spPr>
          <a:xfrm>
            <a:off x="6470332" y="4710113"/>
            <a:ext cx="923925" cy="381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คนงานทั่วไป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1" name="สี่เหลี่ยมผืนผ้ามุมมน 141">
            <a:extLst>
              <a:ext uri="{FF2B5EF4-FFF2-40B4-BE49-F238E27FC236}">
                <a16:creationId xmlns:a16="http://schemas.microsoft.com/office/drawing/2014/main" id="{37602034-4C3F-4FD7-AF40-D176C5D64B4D}"/>
              </a:ext>
            </a:extLst>
          </p:cNvPr>
          <p:cNvSpPr/>
          <p:nvPr/>
        </p:nvSpPr>
        <p:spPr>
          <a:xfrm>
            <a:off x="2016442" y="5083493"/>
            <a:ext cx="923925" cy="381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คนงานทั่วไป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2" name="สี่เหลี่ยมผืนผ้ามุมมน 144">
            <a:extLst>
              <a:ext uri="{FF2B5EF4-FFF2-40B4-BE49-F238E27FC236}">
                <a16:creationId xmlns:a16="http://schemas.microsoft.com/office/drawing/2014/main" id="{65856D2A-EBBF-421A-A299-9C783E1B6924}"/>
              </a:ext>
            </a:extLst>
          </p:cNvPr>
          <p:cNvSpPr/>
          <p:nvPr/>
        </p:nvSpPr>
        <p:spPr>
          <a:xfrm>
            <a:off x="6394132" y="2613978"/>
            <a:ext cx="923925" cy="381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คนงานทั่วไป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3" name="สี่เหลี่ยมผืนผ้ามุมมน 145">
            <a:extLst>
              <a:ext uri="{FF2B5EF4-FFF2-40B4-BE49-F238E27FC236}">
                <a16:creationId xmlns:a16="http://schemas.microsoft.com/office/drawing/2014/main" id="{C069B81C-2244-4F3E-A7AF-37CF396AD1A7}"/>
              </a:ext>
            </a:extLst>
          </p:cNvPr>
          <p:cNvSpPr/>
          <p:nvPr/>
        </p:nvSpPr>
        <p:spPr>
          <a:xfrm>
            <a:off x="10007917" y="3739833"/>
            <a:ext cx="923925" cy="381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คนงานทั่วไป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4" name="สี่เหลี่ยมผืนผ้ามุมมน 154">
            <a:extLst>
              <a:ext uri="{FF2B5EF4-FFF2-40B4-BE49-F238E27FC236}">
                <a16:creationId xmlns:a16="http://schemas.microsoft.com/office/drawing/2014/main" id="{C41984AB-8AA3-4544-8E08-F9619F30F480}"/>
              </a:ext>
            </a:extLst>
          </p:cNvPr>
          <p:cNvSpPr/>
          <p:nvPr/>
        </p:nvSpPr>
        <p:spPr>
          <a:xfrm>
            <a:off x="9975532" y="3109278"/>
            <a:ext cx="923925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พนักงานผลิตน้ำประปา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5" name="สี่เหลี่ยมผืนผ้ามุมมน 159">
            <a:extLst>
              <a:ext uri="{FF2B5EF4-FFF2-40B4-BE49-F238E27FC236}">
                <a16:creationId xmlns:a16="http://schemas.microsoft.com/office/drawing/2014/main" id="{0C0DF5CB-44B2-45E4-8057-7C0C98F1E90F}"/>
              </a:ext>
            </a:extLst>
          </p:cNvPr>
          <p:cNvSpPr/>
          <p:nvPr/>
        </p:nvSpPr>
        <p:spPr>
          <a:xfrm>
            <a:off x="7870507" y="3746183"/>
            <a:ext cx="1838325" cy="54292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นักประชาสัมพันธ์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ปฏิบัติการ/ชำนาญการ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6" name="สี่เหลี่ยมผืนผ้ามุมมน 160">
            <a:extLst>
              <a:ext uri="{FF2B5EF4-FFF2-40B4-BE49-F238E27FC236}">
                <a16:creationId xmlns:a16="http://schemas.microsoft.com/office/drawing/2014/main" id="{0ED17BCD-9539-48D0-A303-455056C525CD}"/>
              </a:ext>
            </a:extLst>
          </p:cNvPr>
          <p:cNvSpPr/>
          <p:nvPr/>
        </p:nvSpPr>
        <p:spPr>
          <a:xfrm>
            <a:off x="1145857" y="1394143"/>
            <a:ext cx="1457325" cy="38100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งานบริหารงานทั่วไป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147" name="ตัวเชื่อมต่อตรง 146">
            <a:extLst>
              <a:ext uri="{FF2B5EF4-FFF2-40B4-BE49-F238E27FC236}">
                <a16:creationId xmlns:a16="http://schemas.microsoft.com/office/drawing/2014/main" id="{CFD91EBA-77CE-4AC2-ABE4-DC8AF83F4E95}"/>
              </a:ext>
            </a:extLst>
          </p:cNvPr>
          <p:cNvCxnSpPr/>
          <p:nvPr/>
        </p:nvCxnSpPr>
        <p:spPr>
          <a:xfrm>
            <a:off x="1041082" y="1686878"/>
            <a:ext cx="38100" cy="2046605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8" name="สี่เหลี่ยมผืนผ้ามุมมน 290">
            <a:extLst>
              <a:ext uri="{FF2B5EF4-FFF2-40B4-BE49-F238E27FC236}">
                <a16:creationId xmlns:a16="http://schemas.microsoft.com/office/drawing/2014/main" id="{8E53A5E4-5673-4AE8-B41C-65CD438DC2E3}"/>
              </a:ext>
            </a:extLst>
          </p:cNvPr>
          <p:cNvSpPr/>
          <p:nvPr/>
        </p:nvSpPr>
        <p:spPr>
          <a:xfrm>
            <a:off x="1193482" y="6203633"/>
            <a:ext cx="1838325" cy="54292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นักวิชาการคอมพิวเตอร์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ปฏิบัติการ/ชำนาญการ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9" name="สี่เหลี่ยมผืนผ้ามุมมน 291">
            <a:extLst>
              <a:ext uri="{FF2B5EF4-FFF2-40B4-BE49-F238E27FC236}">
                <a16:creationId xmlns:a16="http://schemas.microsoft.com/office/drawing/2014/main" id="{94731903-74FB-4A77-93B6-7924F829A8C8}"/>
              </a:ext>
            </a:extLst>
          </p:cNvPr>
          <p:cNvSpPr/>
          <p:nvPr/>
        </p:nvSpPr>
        <p:spPr>
          <a:xfrm>
            <a:off x="6117907" y="1937703"/>
            <a:ext cx="1457325" cy="6000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เจ้าพนักงานธุรการ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r>
              <a:rPr lang="th-TH" sz="1200" b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ปฏิบัติงาน/ชำนาญงาน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0" name="สี่เหลี่ยมผืนผ้ามุมมน 230">
            <a:extLst>
              <a:ext uri="{FF2B5EF4-FFF2-40B4-BE49-F238E27FC236}">
                <a16:creationId xmlns:a16="http://schemas.microsoft.com/office/drawing/2014/main" id="{038A29FB-4EEE-46FE-80AE-EC356F3628A2}"/>
              </a:ext>
            </a:extLst>
          </p:cNvPr>
          <p:cNvSpPr/>
          <p:nvPr/>
        </p:nvSpPr>
        <p:spPr>
          <a:xfrm>
            <a:off x="9464992" y="839153"/>
            <a:ext cx="1733550" cy="381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ผู้ช่วยนักวิชาการตรวจสอบภายใน 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1" name="สี่เหลี่ยมผืนผ้ามุมมน 247">
            <a:extLst>
              <a:ext uri="{FF2B5EF4-FFF2-40B4-BE49-F238E27FC236}">
                <a16:creationId xmlns:a16="http://schemas.microsoft.com/office/drawing/2014/main" id="{0FA45BB6-D417-4C17-B073-739B3A081B59}"/>
              </a:ext>
            </a:extLst>
          </p:cNvPr>
          <p:cNvSpPr/>
          <p:nvPr/>
        </p:nvSpPr>
        <p:spPr>
          <a:xfrm>
            <a:off x="2746057" y="2079943"/>
            <a:ext cx="1457325" cy="381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ผู้ช่วยนักทรัพยากรบุคคล</a:t>
            </a:r>
            <a:endParaRPr lang="en-GB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2" name="สี่เหลี่ยมผืนผ้ามุมมน 47">
            <a:extLst>
              <a:ext uri="{FF2B5EF4-FFF2-40B4-BE49-F238E27FC236}">
                <a16:creationId xmlns:a16="http://schemas.microsoft.com/office/drawing/2014/main" id="{F0EAF419-D7E8-4F41-AC88-D2EDFFB926CE}"/>
              </a:ext>
            </a:extLst>
          </p:cNvPr>
          <p:cNvSpPr/>
          <p:nvPr/>
        </p:nvSpPr>
        <p:spPr>
          <a:xfrm>
            <a:off x="4422457" y="1410653"/>
            <a:ext cx="1457325" cy="53340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งานทะเบียนราษฎรและบัตรประจำตัวประชาชน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3" name="สี่เหลี่ยมผืนผ้ามุมมน 48">
            <a:extLst>
              <a:ext uri="{FF2B5EF4-FFF2-40B4-BE49-F238E27FC236}">
                <a16:creationId xmlns:a16="http://schemas.microsoft.com/office/drawing/2014/main" id="{A1964115-9B79-4A9D-A159-96525DCA4EB1}"/>
              </a:ext>
            </a:extLst>
          </p:cNvPr>
          <p:cNvSpPr/>
          <p:nvPr/>
        </p:nvSpPr>
        <p:spPr>
          <a:xfrm>
            <a:off x="7794307" y="1423988"/>
            <a:ext cx="1457325" cy="38100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งานพัฒนาชุมชน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4" name="สี่เหลี่ยมผืนผ้ามุมมน 49">
            <a:extLst>
              <a:ext uri="{FF2B5EF4-FFF2-40B4-BE49-F238E27FC236}">
                <a16:creationId xmlns:a16="http://schemas.microsoft.com/office/drawing/2014/main" id="{7ADB630E-5178-47C0-9C83-E5D61BB21412}"/>
              </a:ext>
            </a:extLst>
          </p:cNvPr>
          <p:cNvSpPr/>
          <p:nvPr/>
        </p:nvSpPr>
        <p:spPr>
          <a:xfrm>
            <a:off x="9423082" y="1423988"/>
            <a:ext cx="1457325" cy="38100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งานบริการและซ่อมบำรุง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5" name="สี่เหลี่ยมผืนผ้ามุมมน 128">
            <a:extLst>
              <a:ext uri="{FF2B5EF4-FFF2-40B4-BE49-F238E27FC236}">
                <a16:creationId xmlns:a16="http://schemas.microsoft.com/office/drawing/2014/main" id="{CF0E5771-948D-4F58-8FC6-19FAD2CB6B98}"/>
              </a:ext>
            </a:extLst>
          </p:cNvPr>
          <p:cNvSpPr/>
          <p:nvPr/>
        </p:nvSpPr>
        <p:spPr>
          <a:xfrm>
            <a:off x="1184592" y="3595053"/>
            <a:ext cx="1257300" cy="3238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ภารโรง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6" name="สี่เหลี่ยมผืนผ้ามุมมน 141">
            <a:extLst>
              <a:ext uri="{FF2B5EF4-FFF2-40B4-BE49-F238E27FC236}">
                <a16:creationId xmlns:a16="http://schemas.microsoft.com/office/drawing/2014/main" id="{7E21082F-1760-4AB8-8746-071F6AF4545C}"/>
              </a:ext>
            </a:extLst>
          </p:cNvPr>
          <p:cNvSpPr/>
          <p:nvPr/>
        </p:nvSpPr>
        <p:spPr>
          <a:xfrm>
            <a:off x="2835592" y="2540318"/>
            <a:ext cx="923925" cy="381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คนงานทั่วไป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159" name="ตัวเชื่อมต่อตรง 158">
            <a:extLst>
              <a:ext uri="{FF2B5EF4-FFF2-40B4-BE49-F238E27FC236}">
                <a16:creationId xmlns:a16="http://schemas.microsoft.com/office/drawing/2014/main" id="{64F0C9D0-6742-446E-BD76-8E2D273437C4}"/>
              </a:ext>
            </a:extLst>
          </p:cNvPr>
          <p:cNvCxnSpPr>
            <a:cxnSpLocks/>
            <a:stCxn id="95" idx="2"/>
            <a:endCxn id="96" idx="0"/>
          </p:cNvCxnSpPr>
          <p:nvPr/>
        </p:nvCxnSpPr>
        <p:spPr>
          <a:xfrm>
            <a:off x="6127432" y="492443"/>
            <a:ext cx="0" cy="3238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E814A33E-7549-4667-8520-F4D12CFF8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848758"/>
              </p:ext>
            </p:extLst>
          </p:nvPr>
        </p:nvGraphicFramePr>
        <p:xfrm>
          <a:off x="914400" y="297180"/>
          <a:ext cx="8588374" cy="2847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169">
                  <a:extLst>
                    <a:ext uri="{9D8B030D-6E8A-4147-A177-3AD203B41FA5}">
                      <a16:colId xmlns:a16="http://schemas.microsoft.com/office/drawing/2014/main" val="2865870497"/>
                    </a:ext>
                  </a:extLst>
                </a:gridCol>
                <a:gridCol w="2233844">
                  <a:extLst>
                    <a:ext uri="{9D8B030D-6E8A-4147-A177-3AD203B41FA5}">
                      <a16:colId xmlns:a16="http://schemas.microsoft.com/office/drawing/2014/main" val="3393471188"/>
                    </a:ext>
                  </a:extLst>
                </a:gridCol>
                <a:gridCol w="4764015">
                  <a:extLst>
                    <a:ext uri="{9D8B030D-6E8A-4147-A177-3AD203B41FA5}">
                      <a16:colId xmlns:a16="http://schemas.microsoft.com/office/drawing/2014/main" val="335705838"/>
                    </a:ext>
                  </a:extLst>
                </a:gridCol>
                <a:gridCol w="1222346">
                  <a:extLst>
                    <a:ext uri="{9D8B030D-6E8A-4147-A177-3AD203B41FA5}">
                      <a16:colId xmlns:a16="http://schemas.microsoft.com/office/drawing/2014/main" val="2573355856"/>
                    </a:ext>
                  </a:extLst>
                </a:gridCol>
              </a:tblGrid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rgbClr val="C99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หัวข้อ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rgbClr val="C99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rgbClr val="C99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ระยะเวลาดำเนินการ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rgbClr val="C99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790814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งานโอน ย้าย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ติดต่อประสานงานระหว่างหน่วยงานที่มีความประสงค์ขอโอน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ตุลาคม -2564 -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extLst>
                  <a:ext uri="{0D108BD9-81ED-4DB2-BD59-A6C34878D82A}">
                    <a16:rowId xmlns:a16="http://schemas.microsoft.com/office/drawing/2014/main" val="1907533123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จัดทำเอกสารประกอบการพิจารณาโอน (ย้าย)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 2565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extLst>
                  <a:ext uri="{0D108BD9-81ED-4DB2-BD59-A6C34878D82A}">
                    <a16:rowId xmlns:a16="http://schemas.microsoft.com/office/drawing/2014/main" val="3486286628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ดำเนินการจัดทำหนังสือเพื่อเสนอต่อคณะกรรมการพนักงาน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extLst>
                  <a:ext uri="{0D108BD9-81ED-4DB2-BD59-A6C34878D82A}">
                    <a16:rowId xmlns:a16="http://schemas.microsoft.com/office/drawing/2014/main" val="174765620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เทศบาลจังหวัดพระนครศรีอยุธยา เพื่อเสนอขอความเห็นชอบ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extLst>
                  <a:ext uri="{0D108BD9-81ED-4DB2-BD59-A6C34878D82A}">
                    <a16:rowId xmlns:a16="http://schemas.microsoft.com/office/drawing/2014/main" val="3492619645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ออกคำสั่งให้โอน หรือ รับโอน เมื่อมีมติ ก.ท.ทจ. เห็นชอบ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extLst>
                  <a:ext uri="{0D108BD9-81ED-4DB2-BD59-A6C34878D82A}">
                    <a16:rowId xmlns:a16="http://schemas.microsoft.com/office/drawing/2014/main" val="3685112423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จัดทำหนังสือให้โอน หรือ รับโอน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extLst>
                  <a:ext uri="{0D108BD9-81ED-4DB2-BD59-A6C34878D82A}">
                    <a16:rowId xmlns:a16="http://schemas.microsoft.com/office/drawing/2014/main" val="2037357872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รายงานมติ </a:t>
                      </a:r>
                      <a:r>
                        <a:rPr lang="th-TH" sz="1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ก.ท.จ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/>
                </a:tc>
                <a:extLst>
                  <a:ext uri="{0D108BD9-81ED-4DB2-BD59-A6C34878D82A}">
                    <a16:rowId xmlns:a16="http://schemas.microsoft.com/office/drawing/2014/main" val="1657472356"/>
                  </a:ext>
                </a:extLst>
              </a:tr>
            </a:tbl>
          </a:graphicData>
        </a:graphic>
      </p:graphicFrame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DFA36962-6549-4006-89E0-0774A6BEA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425397"/>
              </p:ext>
            </p:extLst>
          </p:nvPr>
        </p:nvGraphicFramePr>
        <p:xfrm>
          <a:off x="1771650" y="3429001"/>
          <a:ext cx="5977890" cy="332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078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แทนเนื้อหา 6">
            <a:extLst>
              <a:ext uri="{FF2B5EF4-FFF2-40B4-BE49-F238E27FC236}">
                <a16:creationId xmlns:a16="http://schemas.microsoft.com/office/drawing/2014/main" id="{5B1033AF-EEBC-4579-BF0F-FE0CF4F497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592260"/>
              </p:ext>
            </p:extLst>
          </p:nvPr>
        </p:nvGraphicFramePr>
        <p:xfrm>
          <a:off x="769302" y="530784"/>
          <a:ext cx="9906317" cy="5282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71">
                  <a:extLst>
                    <a:ext uri="{9D8B030D-6E8A-4147-A177-3AD203B41FA5}">
                      <a16:colId xmlns:a16="http://schemas.microsoft.com/office/drawing/2014/main" val="3048632881"/>
                    </a:ext>
                  </a:extLst>
                </a:gridCol>
                <a:gridCol w="2172462">
                  <a:extLst>
                    <a:ext uri="{9D8B030D-6E8A-4147-A177-3AD203B41FA5}">
                      <a16:colId xmlns:a16="http://schemas.microsoft.com/office/drawing/2014/main" val="1519999522"/>
                    </a:ext>
                  </a:extLst>
                </a:gridCol>
                <a:gridCol w="4633108">
                  <a:extLst>
                    <a:ext uri="{9D8B030D-6E8A-4147-A177-3AD203B41FA5}">
                      <a16:colId xmlns:a16="http://schemas.microsoft.com/office/drawing/2014/main" val="4215995604"/>
                    </a:ext>
                  </a:extLst>
                </a:gridCol>
                <a:gridCol w="1188758">
                  <a:extLst>
                    <a:ext uri="{9D8B030D-6E8A-4147-A177-3AD203B41FA5}">
                      <a16:colId xmlns:a16="http://schemas.microsoft.com/office/drawing/2014/main" val="1193361266"/>
                    </a:ext>
                  </a:extLst>
                </a:gridCol>
                <a:gridCol w="756483">
                  <a:extLst>
                    <a:ext uri="{9D8B030D-6E8A-4147-A177-3AD203B41FA5}">
                      <a16:colId xmlns:a16="http://schemas.microsoft.com/office/drawing/2014/main" val="1566598734"/>
                    </a:ext>
                  </a:extLst>
                </a:gridCol>
                <a:gridCol w="789735">
                  <a:extLst>
                    <a:ext uri="{9D8B030D-6E8A-4147-A177-3AD203B41FA5}">
                      <a16:colId xmlns:a16="http://schemas.microsoft.com/office/drawing/2014/main" val="309290374"/>
                    </a:ext>
                  </a:extLst>
                </a:gridCol>
              </a:tblGrid>
              <a:tr h="26661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>
                    <a:solidFill>
                      <a:srgbClr val="C99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หัวข้อ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>
                    <a:solidFill>
                      <a:srgbClr val="C99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>
                    <a:solidFill>
                      <a:srgbClr val="C99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ระยะเวลาดำเนินการ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>
                    <a:solidFill>
                      <a:srgbClr val="C99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>
                    <a:solidFill>
                      <a:srgbClr val="C99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ยังไม่ดำเนินการ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>
                    <a:solidFill>
                      <a:srgbClr val="C99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16040"/>
                  </a:ext>
                </a:extLst>
              </a:tr>
              <a:tr h="2666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งานประเมินผลการปฏิบัติงานพนักงานเทศบาล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จัดทำประกาศหลักเกณฑ์การประเมินผลการปฏิบัติงานพนักงาน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ตุลาคม -2564 -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extLst>
                  <a:ext uri="{0D108BD9-81ED-4DB2-BD59-A6C34878D82A}">
                    <a16:rowId xmlns:a16="http://schemas.microsoft.com/office/drawing/2014/main" val="1781541077"/>
                  </a:ext>
                </a:extLst>
              </a:tr>
              <a:tr h="2666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ลูกจ้างประจำ ครู และพนักงานจ้าง รอบที่ 1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เทศบาลสามัญ /ลูกจ้างประจำ /ครูเทศบาล /พนักงานจ้าง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 2565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extLst>
                  <a:ext uri="{0D108BD9-81ED-4DB2-BD59-A6C34878D82A}">
                    <a16:rowId xmlns:a16="http://schemas.microsoft.com/office/drawing/2014/main" val="519523048"/>
                  </a:ext>
                </a:extLst>
              </a:tr>
              <a:tr h="2666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ประจำปีงบประมาณ พ.ศ. 2565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จัดทำคำสั่งแต่งตั้งคณะกรรมการพิจารณาประเมินผลการ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extLst>
                  <a:ext uri="{0D108BD9-81ED-4DB2-BD59-A6C34878D82A}">
                    <a16:rowId xmlns:a16="http://schemas.microsoft.com/office/drawing/2014/main" val="4270133571"/>
                  </a:ext>
                </a:extLst>
              </a:tr>
              <a:tr h="2666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ปฏิบัติงานพนักงานเทศบาลสามัญ /ลูกจ้างประจำ /ครูเทศบาล /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extLst>
                  <a:ext uri="{0D108BD9-81ED-4DB2-BD59-A6C34878D82A}">
                    <a16:rowId xmlns:a16="http://schemas.microsoft.com/office/drawing/2014/main" val="2011845987"/>
                  </a:ext>
                </a:extLst>
              </a:tr>
              <a:tr h="2666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พนักงานจ้าง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extLst>
                  <a:ext uri="{0D108BD9-81ED-4DB2-BD59-A6C34878D82A}">
                    <a16:rowId xmlns:a16="http://schemas.microsoft.com/office/drawing/2014/main" val="1996135360"/>
                  </a:ext>
                </a:extLst>
              </a:tr>
              <a:tr h="2666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ติดตามแบบประเมินผลการปฏิบัติงานของพนักงานเทศบาลสามัญ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extLst>
                  <a:ext uri="{0D108BD9-81ED-4DB2-BD59-A6C34878D82A}">
                    <a16:rowId xmlns:a16="http://schemas.microsoft.com/office/drawing/2014/main" val="3641242775"/>
                  </a:ext>
                </a:extLst>
              </a:tr>
              <a:tr h="2666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ลูกจ้างประจำ ครูเทศบาล และพนักงานจ้าง ของแต่ละกอง/สำนัก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extLst>
                  <a:ext uri="{0D108BD9-81ED-4DB2-BD59-A6C34878D82A}">
                    <a16:rowId xmlns:a16="http://schemas.microsoft.com/office/drawing/2014/main" val="3206679597"/>
                  </a:ext>
                </a:extLst>
              </a:tr>
              <a:tr h="2666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จัดทำหนังสือเชิญประชุมคณะกรรมการพิจาณาประเมินผล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extLst>
                  <a:ext uri="{0D108BD9-81ED-4DB2-BD59-A6C34878D82A}">
                    <a16:rowId xmlns:a16="http://schemas.microsoft.com/office/drawing/2014/main" val="1416711782"/>
                  </a:ext>
                </a:extLst>
              </a:tr>
              <a:tr h="2666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การปฏิบัติงาน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extLst>
                  <a:ext uri="{0D108BD9-81ED-4DB2-BD59-A6C34878D82A}">
                    <a16:rowId xmlns:a16="http://schemas.microsoft.com/office/drawing/2014/main" val="2072349707"/>
                  </a:ext>
                </a:extLst>
              </a:tr>
              <a:tr h="2666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จัดทำรายงานการประชุม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extLst>
                  <a:ext uri="{0D108BD9-81ED-4DB2-BD59-A6C34878D82A}">
                    <a16:rowId xmlns:a16="http://schemas.microsoft.com/office/drawing/2014/main" val="2241113524"/>
                  </a:ext>
                </a:extLst>
              </a:tr>
              <a:tr h="2666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ประกาศผลการประเมินผลการปฏิบัติงานให้ทราบโดยทั่วกัน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extLst>
                  <a:ext uri="{0D108BD9-81ED-4DB2-BD59-A6C34878D82A}">
                    <a16:rowId xmlns:a16="http://schemas.microsoft.com/office/drawing/2014/main" val="106590796"/>
                  </a:ext>
                </a:extLst>
              </a:tr>
              <a:tr h="2666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ดำเนินการจัดเก็บแบบประเมินผลการปฏิบัติงานใส่แฟ้ม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extLst>
                  <a:ext uri="{0D108BD9-81ED-4DB2-BD59-A6C34878D82A}">
                    <a16:rowId xmlns:a16="http://schemas.microsoft.com/office/drawing/2014/main" val="3668801282"/>
                  </a:ext>
                </a:extLst>
              </a:tr>
              <a:tr h="2666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ทะเบียนประวัติพนักงาน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20" marR="7220" marT="7220" marB="0" anchor="ctr"/>
                </a:tc>
                <a:extLst>
                  <a:ext uri="{0D108BD9-81ED-4DB2-BD59-A6C34878D82A}">
                    <a16:rowId xmlns:a16="http://schemas.microsoft.com/office/drawing/2014/main" val="3783413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91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816FE58D-3706-4145-A409-A6D186D7F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263868"/>
              </p:ext>
            </p:extLst>
          </p:nvPr>
        </p:nvGraphicFramePr>
        <p:xfrm>
          <a:off x="860743" y="1291590"/>
          <a:ext cx="7768907" cy="356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ACD166F4-F482-49C4-8C88-0C33CDB3D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693721"/>
              </p:ext>
            </p:extLst>
          </p:nvPr>
        </p:nvGraphicFramePr>
        <p:xfrm>
          <a:off x="574992" y="5452110"/>
          <a:ext cx="2773997" cy="811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898">
                  <a:extLst>
                    <a:ext uri="{9D8B030D-6E8A-4147-A177-3AD203B41FA5}">
                      <a16:colId xmlns:a16="http://schemas.microsoft.com/office/drawing/2014/main" val="1179583645"/>
                    </a:ext>
                  </a:extLst>
                </a:gridCol>
                <a:gridCol w="1517099">
                  <a:extLst>
                    <a:ext uri="{9D8B030D-6E8A-4147-A177-3AD203B41FA5}">
                      <a16:colId xmlns:a16="http://schemas.microsoft.com/office/drawing/2014/main" val="1932843610"/>
                    </a:ext>
                  </a:extLst>
                </a:gridCol>
              </a:tblGrid>
              <a:tr h="4057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DF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ยังไม่ดำเนินการ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DF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06900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57%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43%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445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64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F3EEA1-BA18-462A-AE5A-15721364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3840"/>
            <a:ext cx="8596668" cy="579120"/>
          </a:xfrm>
        </p:spPr>
        <p:txBody>
          <a:bodyPr>
            <a:normAutofit fontScale="90000"/>
          </a:bodyPr>
          <a:lstStyle/>
          <a:p>
            <a:r>
              <a:rPr lang="nod-Thai-001" b="1" dirty="0"/>
              <a:t>กิจกรรมการรับ - ส่งหนังสือราชการ</a:t>
            </a:r>
            <a:endParaRPr lang="en-GB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6E8506E-4813-4B87-8FAC-67957C5A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84" y="828284"/>
            <a:ext cx="8596668" cy="765491"/>
          </a:xfrm>
        </p:spPr>
        <p:txBody>
          <a:bodyPr>
            <a:normAutofit/>
          </a:bodyPr>
          <a:lstStyle/>
          <a:p>
            <a:r>
              <a:rPr lang="nod-Thai-001" sz="2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โดยดำเนินการจัดทำลงรับหนังสือราชการ และหนังสือนำส่ง งานการเจ้าหน้าที่ในระบบ </a:t>
            </a:r>
            <a:r>
              <a:rPr lang="en-GB" sz="2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Computer</a:t>
            </a:r>
            <a:r>
              <a:rPr lang="nod-Thai-001" sz="2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และสแกนเอกสารเป็นไฟล์ </a:t>
            </a:r>
            <a:r>
              <a:rPr lang="en-GB" sz="2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PDF</a:t>
            </a:r>
            <a:r>
              <a:rPr lang="nod-Thai-001" sz="2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โดยมีวัตถุประสงค์เพื่อลดระยะเวลาในการค้นหาเอกสาร และสะดวกในการจัดเก็บ </a:t>
            </a:r>
            <a:endParaRPr lang="en-GB" sz="2000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D2E532FA-5D3C-4C28-B423-50D49CB0C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30289"/>
              </p:ext>
            </p:extLst>
          </p:nvPr>
        </p:nvGraphicFramePr>
        <p:xfrm>
          <a:off x="677689" y="1959103"/>
          <a:ext cx="8596313" cy="4655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023">
                  <a:extLst>
                    <a:ext uri="{9D8B030D-6E8A-4147-A177-3AD203B41FA5}">
                      <a16:colId xmlns:a16="http://schemas.microsoft.com/office/drawing/2014/main" val="1101802328"/>
                    </a:ext>
                  </a:extLst>
                </a:gridCol>
                <a:gridCol w="923389">
                  <a:extLst>
                    <a:ext uri="{9D8B030D-6E8A-4147-A177-3AD203B41FA5}">
                      <a16:colId xmlns:a16="http://schemas.microsoft.com/office/drawing/2014/main" val="3726766891"/>
                    </a:ext>
                  </a:extLst>
                </a:gridCol>
                <a:gridCol w="923389">
                  <a:extLst>
                    <a:ext uri="{9D8B030D-6E8A-4147-A177-3AD203B41FA5}">
                      <a16:colId xmlns:a16="http://schemas.microsoft.com/office/drawing/2014/main" val="3669210114"/>
                    </a:ext>
                  </a:extLst>
                </a:gridCol>
                <a:gridCol w="1370427">
                  <a:extLst>
                    <a:ext uri="{9D8B030D-6E8A-4147-A177-3AD203B41FA5}">
                      <a16:colId xmlns:a16="http://schemas.microsoft.com/office/drawing/2014/main" val="1034337922"/>
                    </a:ext>
                  </a:extLst>
                </a:gridCol>
                <a:gridCol w="967360">
                  <a:extLst>
                    <a:ext uri="{9D8B030D-6E8A-4147-A177-3AD203B41FA5}">
                      <a16:colId xmlns:a16="http://schemas.microsoft.com/office/drawing/2014/main" val="4232497834"/>
                    </a:ext>
                  </a:extLst>
                </a:gridCol>
                <a:gridCol w="3004679">
                  <a:extLst>
                    <a:ext uri="{9D8B030D-6E8A-4147-A177-3AD203B41FA5}">
                      <a16:colId xmlns:a16="http://schemas.microsoft.com/office/drawing/2014/main" val="1362497373"/>
                    </a:ext>
                  </a:extLst>
                </a:gridCol>
                <a:gridCol w="938046">
                  <a:extLst>
                    <a:ext uri="{9D8B030D-6E8A-4147-A177-3AD203B41FA5}">
                      <a16:colId xmlns:a16="http://schemas.microsoft.com/office/drawing/2014/main" val="1742402448"/>
                    </a:ext>
                  </a:extLst>
                </a:gridCol>
              </a:tblGrid>
              <a:tr h="25613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ตารางคุมรับหนังสือราชการประจำปีงบประมาณ พ.ศ. 2565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98881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1812521853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วันที่รับ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เลขที่หนังสือรับ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เลขที่หนังสือ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3164863889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05/10/2564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2386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นายกอบต.บ้านนา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ขอส่งตัวพนักงานส่วนตำบล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nod-Thai-001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1272360227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05/10/2564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2396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อว0645/6335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สวนสุนันทา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อบรมโครงสร้างส่วนราชการและเลื่อนระดับตำแหน่ง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762441539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2399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อว0645/6581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อบรมตรวจสอบภายใน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1874107869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2402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อว0645/6579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อบรมรบสน.นายกฯ ว่าด้วยงานสารบรรณ (ฉบับที่4)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3113315364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อย0023.9/ว1130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กท</a:t>
                      </a:r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แจ้งมติการประชุมกทจ. ครั้งที่9/2564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3820532150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07/10/2564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2422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อย62101/425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ท.ต.บางซ้าย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รับโอน (ย้าย) พนักงานเทศบาล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4169112805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อย0023.9/2154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นายอำเภอ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การยกเลิกคำสั่งจ่ายเงินบำนาญปกติข้าราชการสทถ.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2408828989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08/10/2564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2445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อย31101/ว707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ทต.โรงช้าง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รับโอน (ย้าย) พนักงานเทศบาล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3831884371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14/10/2564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2428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อย0023.9/ว298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ท้องถิ่นอำเภอ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การแก้ไขมาตรฐานกำหนดตำแหน่งนักบริหารงานการศึกษา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4185413817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18/10/2564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2493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อย61701/ว736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ทต.บางประหัน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รับโอน (ย้าย) พนักงานเทศบาล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2432450797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28/10/2564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2549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อย0023.9/ว1210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นายอำเภอ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การสำรวจข้อมูลความพร้อมและความประสงค์ของสำนักงานส่งเสริม กจ.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4187129990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2589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ปป52201/ว880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ทต.กุยบุรี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รับโอน (ย้าย) พนักงานเทศบาล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2779896495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2596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อย0023.9/ว318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ท้องถิ่นอำเภอ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ประกาศวันเวลาและสถานที่สรรหาข้าราชการท้องถิ่น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3720131114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2597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อย0023.9/ว319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ท้องถิ่นอำเภอ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ประกาศรปใ กกใ การสรรหาพนักงานส่วนท้องถิ่น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2393630670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2611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สธ0306.22/49586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สิทธิพงษ์  ใจคง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ยินยอมปรับลดเงินเดือนที่ขอโอน(ย้าย)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2514909834"/>
                  </a:ext>
                </a:extLst>
              </a:tr>
              <a:tr h="1975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09/11/2564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2651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ด่วนที่สุด มท0809.2/ว6311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ปลัดกท มท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การคัดเลือกกรรมการผู้แทนในคณะกรรมการกลางพนักงานเทศบาล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18" marR="7318" marT="7318" marB="0" anchor="b"/>
                </a:tc>
                <a:extLst>
                  <a:ext uri="{0D108BD9-81ED-4DB2-BD59-A6C34878D82A}">
                    <a16:rowId xmlns:a16="http://schemas.microsoft.com/office/drawing/2014/main" val="1809658600"/>
                  </a:ext>
                </a:extLst>
              </a:tr>
            </a:tbl>
          </a:graphicData>
        </a:graphic>
      </p:graphicFrame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C03A2DC-6819-49D4-83F6-604BE5CE6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0" t="35226" r="60120" b="62329"/>
          <a:stretch/>
        </p:blipFill>
        <p:spPr>
          <a:xfrm>
            <a:off x="8721090" y="2669731"/>
            <a:ext cx="190500" cy="20955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F8D25BC-8B46-4D08-A493-31E64AB84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0" t="35226" r="60120" b="62329"/>
          <a:stretch/>
        </p:blipFill>
        <p:spPr>
          <a:xfrm>
            <a:off x="8721090" y="2879281"/>
            <a:ext cx="190500" cy="20955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56C63A2-34DF-4EC9-9640-EA6EB69FB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0" t="35226" r="60120" b="62329"/>
          <a:stretch/>
        </p:blipFill>
        <p:spPr>
          <a:xfrm>
            <a:off x="8721090" y="3125852"/>
            <a:ext cx="190500" cy="20955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2BCB471-9ABD-4BD2-86C4-F6657A48E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0" t="35226" r="60120" b="62329"/>
          <a:stretch/>
        </p:blipFill>
        <p:spPr>
          <a:xfrm>
            <a:off x="8721090" y="3364803"/>
            <a:ext cx="190500" cy="20955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B1C092C-F60E-410A-AC42-2FC0C2B83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0" t="35226" r="60120" b="62329"/>
          <a:stretch/>
        </p:blipFill>
        <p:spPr>
          <a:xfrm>
            <a:off x="8721090" y="3559620"/>
            <a:ext cx="190500" cy="20955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0F139C5-68C1-42D1-ABE5-2FDFA2C48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0" t="35226" r="60120" b="62329"/>
          <a:stretch/>
        </p:blipFill>
        <p:spPr>
          <a:xfrm>
            <a:off x="8721090" y="3769170"/>
            <a:ext cx="190500" cy="20955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DF77541-54FA-4C6F-854B-FB9514516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0" t="35226" r="60120" b="62329"/>
          <a:stretch/>
        </p:blipFill>
        <p:spPr>
          <a:xfrm>
            <a:off x="8721090" y="4026029"/>
            <a:ext cx="190500" cy="20955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AA2AA8B9-6B85-4593-AD4F-35EB18502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0" t="35226" r="60120" b="62329"/>
          <a:stretch/>
        </p:blipFill>
        <p:spPr>
          <a:xfrm>
            <a:off x="8721090" y="4240153"/>
            <a:ext cx="190500" cy="20955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ACA0B65-78C1-4AA7-A58D-356524353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0" t="35226" r="60120" b="62329"/>
          <a:stretch/>
        </p:blipFill>
        <p:spPr>
          <a:xfrm>
            <a:off x="8721090" y="4439801"/>
            <a:ext cx="190500" cy="20955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9D562EBE-7CD8-4F1E-B7E4-83C38E738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0" t="35226" r="60120" b="62329"/>
          <a:stretch/>
        </p:blipFill>
        <p:spPr>
          <a:xfrm>
            <a:off x="8721090" y="4646799"/>
            <a:ext cx="190500" cy="20955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1DBA166A-0621-474A-ADE2-9D859F03C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0" t="35226" r="60120" b="62329"/>
          <a:stretch/>
        </p:blipFill>
        <p:spPr>
          <a:xfrm>
            <a:off x="8702040" y="4948670"/>
            <a:ext cx="190500" cy="209550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B81112B0-ECD6-4C86-B4E3-784352BD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0" t="35226" r="60120" b="62329"/>
          <a:stretch/>
        </p:blipFill>
        <p:spPr>
          <a:xfrm>
            <a:off x="8724900" y="5329417"/>
            <a:ext cx="190500" cy="209550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EF995653-2941-4758-83C0-4BFDAFC09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0" t="35226" r="60120" b="62329"/>
          <a:stretch/>
        </p:blipFill>
        <p:spPr>
          <a:xfrm>
            <a:off x="8721090" y="5534765"/>
            <a:ext cx="190500" cy="209550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7AFE42C9-86C8-4EF5-84A2-D927209A7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0" t="35226" r="60120" b="62329"/>
          <a:stretch/>
        </p:blipFill>
        <p:spPr>
          <a:xfrm>
            <a:off x="8743950" y="5754932"/>
            <a:ext cx="190500" cy="209550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CBDB2BFC-903E-4B67-90C2-E66FB986C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0" t="35226" r="60120" b="62329"/>
          <a:stretch/>
        </p:blipFill>
        <p:spPr>
          <a:xfrm>
            <a:off x="8743950" y="5985128"/>
            <a:ext cx="190500" cy="209550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A0A77617-06E4-494A-A987-0FF341AF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0" t="35226" r="60120" b="62329"/>
          <a:stretch/>
        </p:blipFill>
        <p:spPr>
          <a:xfrm>
            <a:off x="8743950" y="6270927"/>
            <a:ext cx="190500" cy="209550"/>
          </a:xfrm>
          <a:prstGeom prst="rect">
            <a:avLst/>
          </a:prstGeom>
        </p:spPr>
      </p:pic>
      <p:sp>
        <p:nvSpPr>
          <p:cNvPr id="29" name="สี่เหลี่ยมผืนผ้า: มุมมน 28">
            <a:extLst>
              <a:ext uri="{FF2B5EF4-FFF2-40B4-BE49-F238E27FC236}">
                <a16:creationId xmlns:a16="http://schemas.microsoft.com/office/drawing/2014/main" id="{873E4A37-7E88-4C9F-AF1F-805BD035F5DD}"/>
              </a:ext>
            </a:extLst>
          </p:cNvPr>
          <p:cNvSpPr/>
          <p:nvPr/>
        </p:nvSpPr>
        <p:spPr>
          <a:xfrm>
            <a:off x="8389620" y="2160270"/>
            <a:ext cx="884382" cy="44538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คำบรรยายภาพ: วงรี 29">
            <a:extLst>
              <a:ext uri="{FF2B5EF4-FFF2-40B4-BE49-F238E27FC236}">
                <a16:creationId xmlns:a16="http://schemas.microsoft.com/office/drawing/2014/main" id="{4CB0E6EE-3B24-4012-ADD3-AA7070336DC2}"/>
              </a:ext>
            </a:extLst>
          </p:cNvPr>
          <p:cNvSpPr/>
          <p:nvPr/>
        </p:nvSpPr>
        <p:spPr>
          <a:xfrm>
            <a:off x="9274002" y="925830"/>
            <a:ext cx="2240309" cy="1623060"/>
          </a:xfrm>
          <a:prstGeom prst="wedgeEllipseCallout">
            <a:avLst>
              <a:gd name="adj1" fmla="val -54506"/>
              <a:gd name="adj2" fmla="val 498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LK</a:t>
            </a:r>
            <a:r>
              <a:rPr lang="nod-Thai-001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สามารถลิ้งเปิดดูหนังสือได้</a:t>
            </a:r>
            <a:endParaRPr lang="en-GB" sz="24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759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9645DF7-8BF2-4412-AC09-27F94976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674" y="2768600"/>
            <a:ext cx="8596668" cy="1320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nod-Thai-0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งานการเจ้าหน้าที่สำนักปลัดเทศบาล</a:t>
            </a:r>
            <a:br>
              <a:rPr lang="nod-Thai-0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</a:br>
            <a:r>
              <a:rPr lang="nod-Thai-0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ขอขอบคุณค่ะ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3A4066F-9672-48C1-B617-B4B0C9B7B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70" t="16667" r="9115" b="50773"/>
          <a:stretch/>
        </p:blipFill>
        <p:spPr>
          <a:xfrm>
            <a:off x="563636" y="3429000"/>
            <a:ext cx="3324225" cy="27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7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3" y="211480"/>
            <a:ext cx="7573411" cy="724185"/>
          </a:xfrm>
        </p:spPr>
        <p:txBody>
          <a:bodyPr rtlCol="0">
            <a:normAutofit/>
          </a:bodyPr>
          <a:lstStyle/>
          <a:p>
            <a:r>
              <a:rPr lang="nod-Thai-001" dirty="0">
                <a:latin typeface="Leelawadee" panose="020B0502040204020203" pitchFamily="34" charset="-34"/>
                <a:cs typeface="Leelawadee" panose="020B0502040204020203" pitchFamily="34" charset="-34"/>
              </a:rPr>
              <a:t>งานการเจ้าหน้าที่ (หน้าที่ความรับผิดชอบ)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89" y="1435396"/>
            <a:ext cx="10470696" cy="2711302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endParaRPr lang="nod-Thai-001" sz="3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rtl="0">
              <a:lnSpc>
                <a:spcPct val="100000"/>
              </a:lnSpc>
            </a:pPr>
            <a:r>
              <a:rPr lang="nod-Thai-001" sz="3000" dirty="0">
                <a:solidFill>
                  <a:srgbClr val="00B0F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โครงการใน</a:t>
            </a:r>
            <a:r>
              <a:rPr lang="th-TH" sz="3000" dirty="0">
                <a:solidFill>
                  <a:srgbClr val="00B0F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แผนดำเนินการ ปี 2565 </a:t>
            </a:r>
          </a:p>
          <a:p>
            <a:pPr rtl="0">
              <a:lnSpc>
                <a:spcPct val="100000"/>
              </a:lnSpc>
            </a:pPr>
            <a:r>
              <a:rPr lang="nod-Thai-001" sz="3000" dirty="0">
                <a:solidFill>
                  <a:srgbClr val="00B0F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โครงการ/กิจกรรม</a:t>
            </a:r>
            <a:r>
              <a:rPr lang="th-TH" sz="3000" dirty="0">
                <a:solidFill>
                  <a:srgbClr val="00B0F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ที่ไม่อยู่ในแผนดำเนินการ</a:t>
            </a:r>
            <a:endParaRPr lang="nod-Thai-001" sz="3000" dirty="0">
              <a:solidFill>
                <a:srgbClr val="00B0F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rtl="0">
              <a:lnSpc>
                <a:spcPct val="100000"/>
              </a:lnSpc>
            </a:pPr>
            <a:r>
              <a:rPr lang="nod-Thai-001" sz="3000" dirty="0">
                <a:solidFill>
                  <a:srgbClr val="00B0F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งานที่รับผิดชอบและที่ได้รับมอบหมาย</a:t>
            </a:r>
            <a:endParaRPr lang="th-TH" sz="3000" dirty="0">
              <a:solidFill>
                <a:srgbClr val="00B0F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B7C043D-956E-4336-99F1-51E979F9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60340" cy="549349"/>
          </a:xfrm>
        </p:spPr>
        <p:txBody>
          <a:bodyPr>
            <a:normAutofit fontScale="90000"/>
          </a:bodyPr>
          <a:lstStyle/>
          <a:p>
            <a:r>
              <a:rPr lang="nod-Thai-001" b="1" dirty="0">
                <a:solidFill>
                  <a:srgbClr val="00B0F0"/>
                </a:solidFill>
              </a:rPr>
              <a:t>โครงการตา</a:t>
            </a:r>
            <a:r>
              <a:rPr lang="th-TH" b="1" dirty="0">
                <a:solidFill>
                  <a:srgbClr val="00B0F0"/>
                </a:solidFill>
              </a:rPr>
              <a:t>มแผนดำเนินการปี 2565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6844212-BF79-4EA3-822B-4E4240105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8208"/>
            <a:ext cx="8596668" cy="1146137"/>
          </a:xfrm>
        </p:spPr>
        <p:txBody>
          <a:bodyPr>
            <a:normAutofit/>
          </a:bodyPr>
          <a:lstStyle/>
          <a:p>
            <a:r>
              <a:rPr lang="nod-Thai-001" sz="2000" b="1" dirty="0">
                <a:solidFill>
                  <a:srgbClr val="7030A0"/>
                </a:solidFill>
                <a:cs typeface="+mj-cs"/>
              </a:rPr>
              <a:t>โครงการฝึกอบรมคุณธรรมจริยธรรมพนักงานเทศบาล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ECF43E64-D973-4BCF-AA00-74728BCE0F34}"/>
              </a:ext>
            </a:extLst>
          </p:cNvPr>
          <p:cNvSpPr txBox="1">
            <a:spLocks/>
          </p:cNvSpPr>
          <p:nvPr/>
        </p:nvSpPr>
        <p:spPr>
          <a:xfrm>
            <a:off x="677334" y="2594345"/>
            <a:ext cx="8360340" cy="5493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od-Thai-001" b="1" dirty="0">
                <a:solidFill>
                  <a:srgbClr val="00B0F0"/>
                </a:solidFill>
              </a:rPr>
              <a:t>โครงการ/กิจกรรม</a:t>
            </a:r>
            <a:r>
              <a:rPr lang="th-TH" b="1" dirty="0">
                <a:solidFill>
                  <a:srgbClr val="00B0F0"/>
                </a:solidFill>
              </a:rPr>
              <a:t> ที่ไม่อยู่ในแผนดำเนินการ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99A91713-C621-456E-83BD-46A262C6BCFC}"/>
              </a:ext>
            </a:extLst>
          </p:cNvPr>
          <p:cNvSpPr txBox="1">
            <a:spLocks/>
          </p:cNvSpPr>
          <p:nvPr/>
        </p:nvSpPr>
        <p:spPr>
          <a:xfrm>
            <a:off x="677334" y="3160051"/>
            <a:ext cx="8596668" cy="1146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od-Thai-001" sz="2000" b="1" dirty="0">
                <a:solidFill>
                  <a:srgbClr val="7030A0"/>
                </a:solidFill>
                <a:cs typeface="+mj-cs"/>
              </a:rPr>
              <a:t>โครงการยกย่องชมเชยพนักงานดีเด่นเทศบาลตำบลอรัญญิก</a:t>
            </a:r>
          </a:p>
          <a:p>
            <a:r>
              <a:rPr lang="nod-Thai-001" sz="2000" b="1" dirty="0">
                <a:solidFill>
                  <a:srgbClr val="7030A0"/>
                </a:solidFill>
                <a:cs typeface="+mj-cs"/>
              </a:rPr>
              <a:t>โครงการ 5  ส</a:t>
            </a:r>
          </a:p>
          <a:p>
            <a:r>
              <a:rPr lang="nod-Thai-001" sz="2000" b="1" dirty="0">
                <a:solidFill>
                  <a:srgbClr val="7030A0"/>
                </a:solidFill>
                <a:cs typeface="+mj-cs"/>
              </a:rPr>
              <a:t>โครงการเพิ่มศักยภาพพนักงานเทศบาล</a:t>
            </a:r>
            <a:endParaRPr lang="en-GB" sz="2000" b="1" dirty="0">
              <a:solidFill>
                <a:srgbClr val="7030A0"/>
              </a:solidFill>
              <a:cs typeface="+mj-cs"/>
            </a:endParaRPr>
          </a:p>
          <a:p>
            <a:endParaRPr lang="en-GB" sz="2000" b="1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2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CDA8FF5-E337-4392-9EF4-19A878F2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9479"/>
            <a:ext cx="8094526" cy="591879"/>
          </a:xfrm>
        </p:spPr>
        <p:txBody>
          <a:bodyPr>
            <a:normAutofit fontScale="90000"/>
          </a:bodyPr>
          <a:lstStyle/>
          <a:p>
            <a:r>
              <a:rPr lang="nod-Thai-001" b="1" dirty="0">
                <a:solidFill>
                  <a:srgbClr val="7030A0"/>
                </a:solidFill>
              </a:rPr>
              <a:t>งานตามมาตรฐานกำหนดแหน่งและที่ได้รับมอบหมาย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11EED75-AD05-4AE0-8A5F-F408446CC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31358"/>
            <a:ext cx="8596668" cy="5603358"/>
          </a:xfrm>
        </p:spPr>
        <p:txBody>
          <a:bodyPr>
            <a:normAutofit/>
          </a:bodyPr>
          <a:lstStyle/>
          <a:p>
            <a:r>
              <a:rPr lang="th-TH" sz="2000" b="1" dirty="0"/>
              <a:t>งานบริหารงานบุคคลของพนักงานเทศบาล ลูกจ้างประจำ และพนักงานจ้าง</a:t>
            </a:r>
          </a:p>
          <a:p>
            <a:r>
              <a:rPr lang="th-TH" sz="2000" b="1" dirty="0"/>
              <a:t>งานบรรจุ แต่งตั้ง โอน ย้ายและเลื่อนระดับ</a:t>
            </a:r>
          </a:p>
          <a:p>
            <a:r>
              <a:rPr lang="th-TH" sz="2000" b="1" dirty="0"/>
              <a:t>งานสอบแข่งขัน สอบคัดเลือก และการคัดเลือก</a:t>
            </a:r>
          </a:p>
          <a:p>
            <a:r>
              <a:rPr lang="th-TH" sz="2000" b="1" dirty="0"/>
              <a:t>งานทะเบียนประวัติ และบัตรประจำตัวเจ้าหน้าที่ของรัฐ</a:t>
            </a:r>
          </a:p>
          <a:p>
            <a:r>
              <a:rPr lang="th-TH" sz="2000" b="1" dirty="0"/>
              <a:t>งาน</a:t>
            </a:r>
            <a:r>
              <a:rPr lang="nod-Thai-001" sz="2000" b="1" dirty="0"/>
              <a:t>ข</a:t>
            </a:r>
            <a:r>
              <a:rPr lang="th-TH" sz="2000" b="1" dirty="0"/>
              <a:t>อพระราชทานเครื่องราชอิสริยาภรณ์ และเหรียญจักรพรรดิมาลา</a:t>
            </a:r>
          </a:p>
          <a:p>
            <a:r>
              <a:rPr lang="th-TH" sz="2000" b="1" dirty="0"/>
              <a:t>งานปรับปรุงประสิทธิภาพในการบริหารงานบุคคล</a:t>
            </a:r>
          </a:p>
          <a:p>
            <a:r>
              <a:rPr lang="th-TH" sz="2000" b="1" dirty="0"/>
              <a:t>งานประเมินผลการปฏิบัติงานของพนักงานเทศบาล</a:t>
            </a:r>
          </a:p>
          <a:p>
            <a:r>
              <a:rPr lang="th-TH" sz="2000" b="1" dirty="0"/>
              <a:t>งานจัดทำแผนอัตรากำลัง 3 ปีและขออนุมัติปรับปรุงตำแหน่งตามแผนอัตรากำลัง 3 ปี</a:t>
            </a:r>
          </a:p>
          <a:p>
            <a:r>
              <a:rPr lang="th-TH" sz="2000" b="1" dirty="0"/>
              <a:t>การพิจารณาดำเนินการทางวินัยข้าราชการ</a:t>
            </a:r>
          </a:p>
          <a:p>
            <a:r>
              <a:rPr lang="th-TH" sz="2000" b="1" dirty="0"/>
              <a:t>งานเลื่อนขั้นเงินเดือนพนักงานเทศบาล ครูเทศบาล  ลูกจ้างประจำ และพนักงานจ้าง</a:t>
            </a:r>
          </a:p>
          <a:p>
            <a:r>
              <a:rPr lang="th-TH" sz="2000" b="1" dirty="0"/>
              <a:t>งานสวัสดิการพนักงาน ลูกจ้างประจำ และพนักงานจ้าง</a:t>
            </a:r>
          </a:p>
          <a:p>
            <a:r>
              <a:rPr lang="th-TH" sz="2000" b="1" dirty="0"/>
              <a:t>งานควบคุมวันลา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38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1E8079E-5F2D-4FE6-BA3D-CFE122F7B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84791"/>
            <a:ext cx="8596668" cy="5456571"/>
          </a:xfrm>
        </p:spPr>
        <p:txBody>
          <a:bodyPr>
            <a:normAutofit/>
          </a:bodyPr>
          <a:lstStyle/>
          <a:p>
            <a:r>
              <a:rPr lang="th-TH" sz="2000" b="1" dirty="0"/>
              <a:t>งานบันทึกข้อมูลบุคลากรท้องถิ่นแห่งชาติ ระบบ </a:t>
            </a:r>
            <a:r>
              <a:rPr lang="en-GB" sz="2000" b="1" dirty="0"/>
              <a:t>LHR</a:t>
            </a:r>
          </a:p>
          <a:p>
            <a:r>
              <a:rPr lang="nod-Thai-001" sz="2000" b="1" dirty="0"/>
              <a:t>งานบันทึกข้อมูลระบบ</a:t>
            </a:r>
            <a:r>
              <a:rPr lang="th-TH" sz="2000" b="1" dirty="0"/>
              <a:t> </a:t>
            </a:r>
            <a:r>
              <a:rPr lang="en-GB" sz="2000" b="1" dirty="0" err="1"/>
              <a:t>elass</a:t>
            </a:r>
            <a:endParaRPr lang="en-GB" sz="2000" b="1" dirty="0"/>
          </a:p>
          <a:p>
            <a:r>
              <a:rPr lang="nod-Thai-001" sz="2000" b="1" dirty="0"/>
              <a:t>งานพัฒนาบุคลากร การฝึกอบรม สัมมนา การศึกษาดูงาน</a:t>
            </a:r>
          </a:p>
          <a:p>
            <a:r>
              <a:rPr lang="nod-Thai-001" sz="2000" b="1" dirty="0"/>
              <a:t>งานจัดทำคำสั่ง ประกาศ </a:t>
            </a:r>
          </a:p>
          <a:p>
            <a:r>
              <a:rPr lang="nod-Thai-001" sz="2000" b="1" dirty="0"/>
              <a:t>งานประกันสังคม</a:t>
            </a:r>
          </a:p>
          <a:p>
            <a:r>
              <a:rPr lang="nod-Thai-001" sz="2000" b="1" dirty="0"/>
              <a:t>งานระบบหลักปะกันสุขภาพแห่งชาติ (สปสช.)</a:t>
            </a:r>
            <a:endParaRPr lang="th-TH" sz="2000" b="1" dirty="0"/>
          </a:p>
          <a:p>
            <a:r>
              <a:rPr lang="th-TH" sz="2000" b="1" dirty="0"/>
              <a:t>งานบำเหน็จบำนาญข้าราชการส่วนท้องถิ่น ลูกจ้างประจำ ครูเทศบาล</a:t>
            </a:r>
            <a:endParaRPr lang="nod-Thai-001" sz="2000" b="1" dirty="0"/>
          </a:p>
          <a:p>
            <a:r>
              <a:rPr lang="nod-Thai-001" sz="2000" b="1" dirty="0"/>
              <a:t>งานอื่นที่ได้รับมอบหมาย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95898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DE12AB-2497-4477-BBA5-283477FC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1879"/>
          </a:xfrm>
        </p:spPr>
        <p:txBody>
          <a:bodyPr>
            <a:normAutofit fontScale="90000"/>
          </a:bodyPr>
          <a:lstStyle/>
          <a:p>
            <a:r>
              <a:rPr lang="nod-Thai-001" b="1" dirty="0">
                <a:solidFill>
                  <a:schemeClr val="accent4"/>
                </a:solidFill>
              </a:rPr>
              <a:t>แผนการดำเนินงาน งานการเจ้าหน้าที่</a:t>
            </a:r>
            <a:endParaRPr lang="en-GB" b="1" dirty="0">
              <a:solidFill>
                <a:schemeClr val="accent4"/>
              </a:solidFill>
            </a:endParaRPr>
          </a:p>
        </p:txBody>
      </p:sp>
      <p:graphicFrame>
        <p:nvGraphicFramePr>
          <p:cNvPr id="12" name="ตัวแทนเนื้อหา 11">
            <a:extLst>
              <a:ext uri="{FF2B5EF4-FFF2-40B4-BE49-F238E27FC236}">
                <a16:creationId xmlns:a16="http://schemas.microsoft.com/office/drawing/2014/main" id="{51692CA6-0078-4862-B418-934B79D101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110295"/>
              </p:ext>
            </p:extLst>
          </p:nvPr>
        </p:nvGraphicFramePr>
        <p:xfrm>
          <a:off x="489098" y="1903227"/>
          <a:ext cx="10575142" cy="4223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012">
                  <a:extLst>
                    <a:ext uri="{9D8B030D-6E8A-4147-A177-3AD203B41FA5}">
                      <a16:colId xmlns:a16="http://schemas.microsoft.com/office/drawing/2014/main" val="3328643225"/>
                    </a:ext>
                  </a:extLst>
                </a:gridCol>
                <a:gridCol w="3106373">
                  <a:extLst>
                    <a:ext uri="{9D8B030D-6E8A-4147-A177-3AD203B41FA5}">
                      <a16:colId xmlns:a16="http://schemas.microsoft.com/office/drawing/2014/main" val="1209550873"/>
                    </a:ext>
                  </a:extLst>
                </a:gridCol>
                <a:gridCol w="5245968">
                  <a:extLst>
                    <a:ext uri="{9D8B030D-6E8A-4147-A177-3AD203B41FA5}">
                      <a16:colId xmlns:a16="http://schemas.microsoft.com/office/drawing/2014/main" val="3154211219"/>
                    </a:ext>
                  </a:extLst>
                </a:gridCol>
                <a:gridCol w="1699789">
                  <a:extLst>
                    <a:ext uri="{9D8B030D-6E8A-4147-A177-3AD203B41FA5}">
                      <a16:colId xmlns:a16="http://schemas.microsoft.com/office/drawing/2014/main" val="119688826"/>
                    </a:ext>
                  </a:extLst>
                </a:gridCol>
              </a:tblGrid>
              <a:tr h="51361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หัวข้อ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ระยะเวลาดำเนินการ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196351"/>
                  </a:ext>
                </a:extLst>
              </a:tr>
              <a:tr h="5136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โครงการฝึกอบรมคุณธรรม จริยธรรมแก่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จัดทำโครงการเพื่อขออนุมัติจากคณะผู้บริหาร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มกราคม - พฤษภาคม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37636"/>
                  </a:ext>
                </a:extLst>
              </a:tr>
              <a:tr h="5136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พนักงานเทศบาล ประจำปีงบประมาณ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จัดทำคำสั่งแต่งตั้งคณะกรรมการดำเนินงานพร้อมมอบหมายหน้าที่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998973"/>
                  </a:ext>
                </a:extLst>
              </a:tr>
              <a:tr h="5136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 2565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เตรียมติดต่อสถานที่จัดฝึกอบรม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02935"/>
                  </a:ext>
                </a:extLst>
              </a:tr>
              <a:tr h="5136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ดำเนินการจัดฝึกอบรม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686228"/>
                  </a:ext>
                </a:extLst>
              </a:tr>
              <a:tr h="5136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สรุปผลการดำเนินงานพร้อมทั้งประเมินผล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395063"/>
                  </a:ext>
                </a:extLst>
              </a:tr>
              <a:tr h="62797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รายงานผลการดำเนินงานให้กับคณะผู้บริหาร และนำผลการประเมินไปแก้ไข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99558"/>
                  </a:ext>
                </a:extLst>
              </a:tr>
              <a:tr h="5136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5558742"/>
                  </a:ext>
                </a:extLst>
              </a:tr>
            </a:tbl>
          </a:graphicData>
        </a:graphic>
      </p:graphicFrame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AAC764A9-9C07-40DC-AC3D-C7F137C66816}"/>
              </a:ext>
            </a:extLst>
          </p:cNvPr>
          <p:cNvSpPr txBox="1">
            <a:spLocks/>
          </p:cNvSpPr>
          <p:nvPr/>
        </p:nvSpPr>
        <p:spPr>
          <a:xfrm>
            <a:off x="677334" y="1201479"/>
            <a:ext cx="8596668" cy="591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od-Thai-001" sz="2500" b="1" dirty="0">
                <a:solidFill>
                  <a:srgbClr val="7030A0"/>
                </a:solidFill>
              </a:rPr>
              <a:t>โครงการตามแผนการดำเนินงานประจำปีงบประมาณ พ.ศ.2565</a:t>
            </a:r>
            <a:endParaRPr lang="en-GB" sz="2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4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7724CF8-0651-4DEF-B02F-0BEA5447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3390"/>
          </a:xfrm>
        </p:spPr>
        <p:txBody>
          <a:bodyPr>
            <a:normAutofit fontScale="90000"/>
          </a:bodyPr>
          <a:lstStyle/>
          <a:p>
            <a:r>
              <a:rPr lang="nod-Thai-001" b="1" dirty="0">
                <a:solidFill>
                  <a:srgbClr val="7030A0"/>
                </a:solidFill>
              </a:rPr>
              <a:t>โครงการที่ไม่ได้อยู่ในแผนดำเนินงาน</a:t>
            </a:r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74D8A81C-8B85-4054-BCB5-2BDE7B092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41348"/>
              </p:ext>
            </p:extLst>
          </p:nvPr>
        </p:nvGraphicFramePr>
        <p:xfrm>
          <a:off x="681963" y="1252370"/>
          <a:ext cx="9742197" cy="5606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241">
                  <a:extLst>
                    <a:ext uri="{9D8B030D-6E8A-4147-A177-3AD203B41FA5}">
                      <a16:colId xmlns:a16="http://schemas.microsoft.com/office/drawing/2014/main" val="645354639"/>
                    </a:ext>
                  </a:extLst>
                </a:gridCol>
                <a:gridCol w="2531615">
                  <a:extLst>
                    <a:ext uri="{9D8B030D-6E8A-4147-A177-3AD203B41FA5}">
                      <a16:colId xmlns:a16="http://schemas.microsoft.com/office/drawing/2014/main" val="714690876"/>
                    </a:ext>
                  </a:extLst>
                </a:gridCol>
                <a:gridCol w="5399057">
                  <a:extLst>
                    <a:ext uri="{9D8B030D-6E8A-4147-A177-3AD203B41FA5}">
                      <a16:colId xmlns:a16="http://schemas.microsoft.com/office/drawing/2014/main" val="2662238347"/>
                    </a:ext>
                  </a:extLst>
                </a:gridCol>
                <a:gridCol w="1385284">
                  <a:extLst>
                    <a:ext uri="{9D8B030D-6E8A-4147-A177-3AD203B41FA5}">
                      <a16:colId xmlns:a16="http://schemas.microsoft.com/office/drawing/2014/main" val="909451466"/>
                    </a:ext>
                  </a:extLst>
                </a:gridCol>
              </a:tblGrid>
              <a:tr h="2379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</a:rPr>
                        <a:t>ที่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rgbClr val="FC5A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</a:rPr>
                        <a:t>หัวข้อ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rgbClr val="FC5A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</a:rPr>
                        <a:t>รายละเอียด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rgbClr val="FC5A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</a:rPr>
                        <a:t>ระยะเวลาดำเนินการ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rgbClr val="FC5A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937745"/>
                  </a:ext>
                </a:extLst>
              </a:tr>
              <a:tr h="23793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</a:rPr>
                        <a:t>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effectLst/>
                        </a:rPr>
                        <a:t>โครงการยกย่องชมเชยพนักงานดีเด่น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effectLst/>
                        </a:rPr>
                        <a:t>1. เสนอโครงการ  เพื่อพิจารณาขออนุมัติจากผู้บริหารท้องถิ่น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effectLst/>
                        </a:rPr>
                        <a:t>ตุลาคม  2564 -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603532"/>
                  </a:ext>
                </a:extLst>
              </a:tr>
              <a:tr h="2379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</a:rPr>
                        <a:t>ประจำปีงบประมาณ พ.ศ. 2565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effectLst/>
                        </a:rPr>
                        <a:t>2. ประชาสัมพันธ์โครงการเพื่อให้ทุกคนได้ทราบ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effectLst/>
                        </a:rPr>
                        <a:t>กันยายน 2565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51755"/>
                  </a:ext>
                </a:extLst>
              </a:tr>
              <a:tr h="2379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</a:rPr>
                        <a:t>3. สำนักงานปลัด กองคลัง กองช่าง กองสา</a:t>
                      </a:r>
                      <a:r>
                        <a:rPr lang="th-TH" sz="1800" b="1" u="none" strike="noStrike" dirty="0" err="1">
                          <a:effectLst/>
                        </a:rPr>
                        <a:t>ธา</a:t>
                      </a:r>
                      <a:r>
                        <a:rPr lang="th-TH" sz="1800" b="1" u="none" strike="noStrike" dirty="0">
                          <a:effectLst/>
                        </a:rPr>
                        <a:t>ณสุขฯ และกองการศึกษา  พิจารณาส่งรายชื่อพนักงาน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37244"/>
                  </a:ext>
                </a:extLst>
              </a:tr>
              <a:tr h="2379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</a:rPr>
                        <a:t>ลูกจ้างประจำ และพนักงานจ้าง ที่มีคุณสมบัติและสมควรได้รับการยกย่องเชิดชูเกียรติ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428964"/>
                  </a:ext>
                </a:extLst>
              </a:tr>
              <a:tr h="2379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</a:rPr>
                        <a:t>4. แต่งตั้งคณะกรรมการจริยธรรมประจำ เทศบาล เพื่อพิจารณาคัดเลือกพนักงาน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22835"/>
                  </a:ext>
                </a:extLst>
              </a:tr>
              <a:tr h="2379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</a:rPr>
                        <a:t>ลูกจ้างประจำและพนักงานจ้าง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411479"/>
                  </a:ext>
                </a:extLst>
              </a:tr>
              <a:tr h="2379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</a:rPr>
                        <a:t>5. ประชุมคณะกรรมการฯ เพื่อกำหนดหลักเกณฑ์และวิธีการคัดเลือกพนักงานและพนักงานจ้าง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086674"/>
                  </a:ext>
                </a:extLst>
              </a:tr>
              <a:tr h="2379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</a:rPr>
                        <a:t>ผู้มีคุณธรรมและจริยธรรมในการปฏิบัติราชการและให้บริการประชาชนดีเด่น  ประจำปี  2565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080464"/>
                  </a:ext>
                </a:extLst>
              </a:tr>
              <a:tr h="2379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effectLst/>
                        </a:rPr>
                        <a:t>6. คณะกรรมการจริยธรรมประจำเทศบาล พิจารณาคัดเลือกผู้มีคุณธรรมจริยธรรมดีเด่น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429003"/>
                  </a:ext>
                </a:extLst>
              </a:tr>
              <a:tr h="2379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effectLst/>
                        </a:rPr>
                        <a:t>7. ประกาศรายชื่อพนักงาน  ลูกจ้างประจำ และพนักงานจ้าง ที่ได้รับการคัดเลือกให้เป็นผู้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41295"/>
                  </a:ext>
                </a:extLst>
              </a:tr>
              <a:tr h="2379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effectLst/>
                        </a:rPr>
                        <a:t>มีคุณธรรมจริยธรรมดีเด่น เพื่อรับในประกาศเกียรติคุณ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246159"/>
                  </a:ext>
                </a:extLst>
              </a:tr>
              <a:tr h="2379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effectLst/>
                        </a:rPr>
                        <a:t>8. ประเมินผลและสรุปผลการจัดทำโครงการเสนอต่อนายกเทศมนตรีตำบลอรัญญิก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468081"/>
                  </a:ext>
                </a:extLst>
              </a:tr>
              <a:tr h="2379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>
                          <a:effectLst/>
                        </a:rPr>
                        <a:t> 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883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08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ตัวแทนเนื้อหา 9">
            <a:extLst>
              <a:ext uri="{FF2B5EF4-FFF2-40B4-BE49-F238E27FC236}">
                <a16:creationId xmlns:a16="http://schemas.microsoft.com/office/drawing/2014/main" id="{B495AC4A-677F-4AC2-82F0-516D1E89B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851701"/>
              </p:ext>
            </p:extLst>
          </p:nvPr>
        </p:nvGraphicFramePr>
        <p:xfrm>
          <a:off x="334962" y="301964"/>
          <a:ext cx="9974897" cy="5038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422">
                  <a:extLst>
                    <a:ext uri="{9D8B030D-6E8A-4147-A177-3AD203B41FA5}">
                      <a16:colId xmlns:a16="http://schemas.microsoft.com/office/drawing/2014/main" val="2209894808"/>
                    </a:ext>
                  </a:extLst>
                </a:gridCol>
                <a:gridCol w="2592084">
                  <a:extLst>
                    <a:ext uri="{9D8B030D-6E8A-4147-A177-3AD203B41FA5}">
                      <a16:colId xmlns:a16="http://schemas.microsoft.com/office/drawing/2014/main" val="232199308"/>
                    </a:ext>
                  </a:extLst>
                </a:gridCol>
                <a:gridCol w="5528018">
                  <a:extLst>
                    <a:ext uri="{9D8B030D-6E8A-4147-A177-3AD203B41FA5}">
                      <a16:colId xmlns:a16="http://schemas.microsoft.com/office/drawing/2014/main" val="4131865110"/>
                    </a:ext>
                  </a:extLst>
                </a:gridCol>
                <a:gridCol w="1418373">
                  <a:extLst>
                    <a:ext uri="{9D8B030D-6E8A-4147-A177-3AD203B41FA5}">
                      <a16:colId xmlns:a16="http://schemas.microsoft.com/office/drawing/2014/main" val="890749079"/>
                    </a:ext>
                  </a:extLst>
                </a:gridCol>
              </a:tblGrid>
              <a:tr h="3660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โครงการกิจกรรม 5 ส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จัดทำโครงการเพื่อขออนุมัติจากคณะผู้บริหาร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ตุลาคม  2564 -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714059"/>
                  </a:ext>
                </a:extLst>
              </a:tr>
              <a:tr h="3660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จัดทำคำสั่งแต่งตั้งคณะกรรมการดำเนินงานพร้อมมอบหมายหน้าที่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กันยายน 2565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568972"/>
                  </a:ext>
                </a:extLst>
              </a:tr>
              <a:tr h="6186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ดำเนินกิจกรรม ๕ส ทุกวันศุกร์ของเดือน ในแต่ละส่วนราชการทั้งภายในและภายนอกอาคาร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91885"/>
                  </a:ext>
                </a:extLst>
              </a:tr>
              <a:tr h="3660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ประเมินความพึงพอใจของเจ้าหน้าที่ที่เข้าร่วมโครงการ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72820"/>
                  </a:ext>
                </a:extLst>
              </a:tr>
              <a:tr h="6186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สรุปผลการดำเนินงานพร้อมทั้งประเมินผล โดยประเมินความพึงพอใจของประชาชนผู้ใช้บริการ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51" marR="8551" marT="855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170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โครงการเพิ่มศักยภาพแก่พนักงานเทศบาล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nod-Thai-001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จัดทำโครงการเพื่อขออนุมัติจากผู้บริหาร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od-Thai-001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มีนาคม - กันยายน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49945"/>
                  </a:ext>
                </a:extLst>
              </a:tr>
              <a:tr h="3660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ประจำปีงบประมาณ พ.ศ. 2565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จัดทำคำสั่งแต่งตั้งคณะกรรมการดำเนินงานพร้อมมอบหมายหน้าที่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81839"/>
                  </a:ext>
                </a:extLst>
              </a:tr>
              <a:tr h="3660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เตรียมติดต่อสถานที่จัดฝึกอบรม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303327"/>
                  </a:ext>
                </a:extLst>
              </a:tr>
              <a:tr h="3660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ดำเนินการจัดฝึกอบรม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151672"/>
                  </a:ext>
                </a:extLst>
              </a:tr>
              <a:tr h="3660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สรุปผลการดำเนินงานพร้อมทั้งประเมินผล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192112"/>
                  </a:ext>
                </a:extLst>
              </a:tr>
              <a:tr h="6195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รายงานผลการดำเนินงานให้กับคณะผู้บริหาร และนำผลการประเมินไปแก้ไข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662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38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21D590-C1EF-43EC-ABDD-EDC53E82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74" y="415290"/>
            <a:ext cx="8596668" cy="401348"/>
          </a:xfrm>
        </p:spPr>
        <p:txBody>
          <a:bodyPr>
            <a:noAutofit/>
          </a:bodyPr>
          <a:lstStyle/>
          <a:p>
            <a:r>
              <a:rPr lang="nod-Thai-001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แผนการดำเนินการ งานการเจ้าหน้าที่ตามคำสั่งแบ่งงานสำนักปลัดเทศบาล</a:t>
            </a:r>
            <a:endParaRPr lang="en-GB" sz="2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933D984-7AE9-4F69-B490-72011DFD6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7311"/>
            <a:ext cx="8596668" cy="4704052"/>
          </a:xfrm>
        </p:spPr>
        <p:txBody>
          <a:bodyPr/>
          <a:lstStyle/>
          <a:p>
            <a:r>
              <a:rPr lang="nod-Thai-001" dirty="0"/>
              <a:t>รับ – ส่ง หนังสือราชการ ประจำปีงบประมาณ พ.ศ. 2565</a:t>
            </a:r>
          </a:p>
          <a:p>
            <a:endParaRPr lang="en-GB" dirty="0"/>
          </a:p>
        </p:txBody>
      </p:sp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AE227796-D0FA-4A6E-83FB-68E8C1422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351481"/>
              </p:ext>
            </p:extLst>
          </p:nvPr>
        </p:nvGraphicFramePr>
        <p:xfrm>
          <a:off x="1475230" y="1920454"/>
          <a:ext cx="6726555" cy="314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A7E1ED9D-86D3-450C-88D9-8F68E91EB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546731"/>
              </p:ext>
            </p:extLst>
          </p:nvPr>
        </p:nvGraphicFramePr>
        <p:xfrm>
          <a:off x="857250" y="5692140"/>
          <a:ext cx="3276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1458">
                  <a:extLst>
                    <a:ext uri="{9D8B030D-6E8A-4147-A177-3AD203B41FA5}">
                      <a16:colId xmlns:a16="http://schemas.microsoft.com/office/drawing/2014/main" val="743973295"/>
                    </a:ext>
                  </a:extLst>
                </a:gridCol>
                <a:gridCol w="903999">
                  <a:extLst>
                    <a:ext uri="{9D8B030D-6E8A-4147-A177-3AD203B41FA5}">
                      <a16:colId xmlns:a16="http://schemas.microsoft.com/office/drawing/2014/main" val="3527022679"/>
                    </a:ext>
                  </a:extLst>
                </a:gridCol>
                <a:gridCol w="1091143">
                  <a:extLst>
                    <a:ext uri="{9D8B030D-6E8A-4147-A177-3AD203B41FA5}">
                      <a16:colId xmlns:a16="http://schemas.microsoft.com/office/drawing/2014/main" val="3683937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รอบครึ่งปีงบประมาณ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จำนวนรับหนังสือ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จำนวนส่งหนังสือ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099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ต.ค. 64 - มี.ค. 65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23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653515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purl.org/dc/dcmitype/"/>
    <ds:schemaRef ds:uri="71af3243-3dd4-4a8d-8c0d-dd76da1f02a5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</TotalTime>
  <Words>1671</Words>
  <Application>Microsoft Office PowerPoint</Application>
  <PresentationFormat>แบบจอกว้าง</PresentationFormat>
  <Paragraphs>485</Paragraphs>
  <Slides>14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4" baseType="lpstr">
      <vt:lpstr>Arial</vt:lpstr>
      <vt:lpstr>Calibri</vt:lpstr>
      <vt:lpstr>Leelawadee</vt:lpstr>
      <vt:lpstr>TH SarabunIT๙</vt:lpstr>
      <vt:lpstr>TH SarabunPSK</vt:lpstr>
      <vt:lpstr>Times New Roman</vt:lpstr>
      <vt:lpstr>Trebuchet MS</vt:lpstr>
      <vt:lpstr>Wingdings 2</vt:lpstr>
      <vt:lpstr>Wingdings 3</vt:lpstr>
      <vt:lpstr>เหลี่ยมเพชร</vt:lpstr>
      <vt:lpstr>งานนำเสนอ PowerPoint</vt:lpstr>
      <vt:lpstr>งานการเจ้าหน้าที่ (หน้าที่ความรับผิดชอบ)</vt:lpstr>
      <vt:lpstr>โครงการตามแผนดำเนินการปี 2565</vt:lpstr>
      <vt:lpstr>งานตามมาตรฐานกำหนดแหน่งและที่ได้รับมอบหมาย</vt:lpstr>
      <vt:lpstr>งานนำเสนอ PowerPoint</vt:lpstr>
      <vt:lpstr>แผนการดำเนินงาน งานการเจ้าหน้าที่</vt:lpstr>
      <vt:lpstr>โครงการที่ไม่ได้อยู่ในแผนดำเนินงาน</vt:lpstr>
      <vt:lpstr>งานนำเสนอ PowerPoint</vt:lpstr>
      <vt:lpstr>แผนการดำเนินการ งานการเจ้าหน้าที่ตามคำสั่งแบ่งงานสำนักปลัดเทศบาล</vt:lpstr>
      <vt:lpstr>งานนำเสนอ PowerPoint</vt:lpstr>
      <vt:lpstr>งานนำเสนอ PowerPoint</vt:lpstr>
      <vt:lpstr>งานนำเสนอ PowerPoint</vt:lpstr>
      <vt:lpstr>กิจกรรมการรับ - ส่งหนังสือราชการ</vt:lpstr>
      <vt:lpstr>งานการเจ้าหน้าที่สำนักปลัดเทศบาล ขอขอบคุณค่ะ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Arunyik Arunyik</dc:creator>
  <cp:lastModifiedBy>Arunyik Arunyik</cp:lastModifiedBy>
  <cp:revision>19</cp:revision>
  <dcterms:created xsi:type="dcterms:W3CDTF">2022-04-06T09:14:23Z</dcterms:created>
  <dcterms:modified xsi:type="dcterms:W3CDTF">2022-04-07T11:52:14Z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